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8" r:id="rId6"/>
    <p:sldId id="309" r:id="rId7"/>
    <p:sldId id="310" r:id="rId8"/>
    <p:sldId id="311" r:id="rId9"/>
    <p:sldId id="314" r:id="rId10"/>
    <p:sldId id="315" r:id="rId11"/>
    <p:sldId id="317" r:id="rId12"/>
    <p:sldId id="318" r:id="rId13"/>
    <p:sldId id="319" r:id="rId14"/>
    <p:sldId id="334" r:id="rId15"/>
    <p:sldId id="320" r:id="rId16"/>
    <p:sldId id="326" r:id="rId17"/>
    <p:sldId id="327" r:id="rId18"/>
    <p:sldId id="328" r:id="rId19"/>
    <p:sldId id="321" r:id="rId20"/>
    <p:sldId id="322" r:id="rId21"/>
    <p:sldId id="323" r:id="rId22"/>
    <p:sldId id="324" r:id="rId23"/>
    <p:sldId id="325" r:id="rId24"/>
    <p:sldId id="329" r:id="rId25"/>
    <p:sldId id="330" r:id="rId26"/>
    <p:sldId id="331" r:id="rId27"/>
    <p:sldId id="332" r:id="rId28"/>
    <p:sldId id="33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3" d="100"/>
          <a:sy n="63" d="100"/>
        </p:scale>
        <p:origin x="116" y="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74974827406b1ae8/Desktop/ASSIGNMENT2FINAL/COVALL/1workingcovid_19_india.xlsm"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d.docs.live.net/74974827406b1ae8/Desktop/ASSIGNMENT2FINAL/COVALL/1workingcovid_19_india.xlsm"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https://d.docs.live.net/74974827406b1ae8/Desktop/ASSIGNMENT2FINAL/COVALL/1workingcovid_19_india.xlsm"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https://d.docs.live.net/74974827406b1ae8/Desktop/ASSIGNMENT2FINAL/COVALL/1workingcovid_19_india.xlsm"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d.docs.live.net/74974827406b1ae8/Desktop/ASSIGNMENT2FINAL/COVALL/1workingcovid_19_india.xlsm"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https://d.docs.live.net/74974827406b1ae8/Desktop/ASSIGNMENT2FINAL/COVALL/1workingcovid_19_india.xlsm"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https://d.docs.live.net/74974827406b1ae8/Desktop/ASSIGNMENT2FINAL/COVALL/1workingcovid_19_india.xlsm"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https://d.docs.live.net/74974827406b1ae8/Desktop/ASSIGNMENT2FINAL/COVALL/1workingcovid_19_india.xlsm"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74974827406b1ae8/Desktop/ASSIGNMENT2FINAL/COVALL/1workingcovid_19_india.xlsm"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74974827406b1ae8/Desktop/ASSIGNMENT2FINAL/COVALL/1workingcovid_19_india.xlsm"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74974827406b1ae8/Desktop/ASSIGNMENT2FINAL/COVALL/1workingcovid_19_india.xlsm"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74974827406b1ae8/Desktop/ASSIGNMENT2FINAL/COVALL/1workingcovid_19_india.xlsm"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74974827406b1ae8/Desktop/ASSIGNMENT2FINAL/COVALL/1workingcovid_19_india.xlsm"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74974827406b1ae8/Desktop/ASSIGNMENT2FINAL/COVALL/1workingcovid_19_india.xlsm"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74974827406b1ae8/Desktop/ASSIGNMENT2FINAL/COVALL/1workingcovid_19_india.xlsm"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74974827406b1ae8/Desktop/ASSIGNMENT2FINAL/COVALL/1workingcovid_19_india.xlsm"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[1workingcovid_19_india.xlsm]covid_19_india!PivotTable1</c:name>
    <c:fmtId val="24"/>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pivotFmt>
      <c:pivotFmt>
        <c:idx val="5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6"/>
        <c:spPr>
          <a:solidFill>
            <a:schemeClr val="accent1"/>
          </a:solidFill>
          <a:ln w="19050">
            <a:solidFill>
              <a:schemeClr val="lt1"/>
            </a:solidFill>
          </a:ln>
          <a:effectLst/>
        </c:spPr>
      </c:pivotFmt>
      <c:pivotFmt>
        <c:idx val="57"/>
        <c:spPr>
          <a:solidFill>
            <a:schemeClr val="accent1"/>
          </a:solidFill>
          <a:ln w="19050">
            <a:solidFill>
              <a:schemeClr val="lt1"/>
            </a:solidFill>
          </a:ln>
          <a:effectLst/>
        </c:spPr>
      </c:pivotFmt>
      <c:pivotFmt>
        <c:idx val="58"/>
        <c:spPr>
          <a:solidFill>
            <a:schemeClr val="accent1"/>
          </a:solidFill>
          <a:ln w="19050">
            <a:solidFill>
              <a:schemeClr val="lt1"/>
            </a:solidFill>
          </a:ln>
          <a:effectLst/>
        </c:spPr>
      </c:pivotFmt>
      <c:pivotFmt>
        <c:idx val="59"/>
        <c:spPr>
          <a:solidFill>
            <a:schemeClr val="accent1"/>
          </a:solidFill>
          <a:ln w="19050">
            <a:solidFill>
              <a:schemeClr val="lt1"/>
            </a:solidFill>
          </a:ln>
          <a:effectLst/>
        </c:spPr>
      </c:pivotFmt>
      <c:pivotFmt>
        <c:idx val="60"/>
        <c:spPr>
          <a:solidFill>
            <a:schemeClr val="accent1"/>
          </a:solidFill>
          <a:ln w="19050">
            <a:solidFill>
              <a:schemeClr val="lt1"/>
            </a:solidFill>
          </a:ln>
          <a:effectLst/>
        </c:spPr>
      </c:pivotFmt>
      <c:pivotFmt>
        <c:idx val="61"/>
        <c:spPr>
          <a:solidFill>
            <a:schemeClr val="accent1"/>
          </a:solidFill>
          <a:ln w="19050">
            <a:solidFill>
              <a:schemeClr val="lt1"/>
            </a:solidFill>
          </a:ln>
          <a:effectLst/>
        </c:spPr>
      </c:pivotFmt>
      <c:pivotFmt>
        <c:idx val="62"/>
        <c:spPr>
          <a:solidFill>
            <a:schemeClr val="accent1"/>
          </a:solidFill>
          <a:ln w="19050">
            <a:solidFill>
              <a:schemeClr val="lt1"/>
            </a:solidFill>
          </a:ln>
          <a:effectLst/>
        </c:spPr>
      </c:pivotFmt>
      <c:pivotFmt>
        <c:idx val="63"/>
        <c:spPr>
          <a:solidFill>
            <a:schemeClr val="accent1"/>
          </a:solidFill>
          <a:ln w="19050">
            <a:solidFill>
              <a:schemeClr val="lt1"/>
            </a:solidFill>
          </a:ln>
          <a:effectLst/>
        </c:spPr>
      </c:pivotFmt>
      <c:pivotFmt>
        <c:idx val="64"/>
        <c:spPr>
          <a:solidFill>
            <a:schemeClr val="accent1"/>
          </a:solidFill>
          <a:ln w="19050">
            <a:solidFill>
              <a:schemeClr val="lt1"/>
            </a:solidFill>
          </a:ln>
          <a:effectLst/>
        </c:spPr>
      </c:pivotFmt>
      <c:pivotFmt>
        <c:idx val="65"/>
        <c:spPr>
          <a:solidFill>
            <a:schemeClr val="accent1"/>
          </a:solidFill>
          <a:ln w="19050">
            <a:solidFill>
              <a:schemeClr val="lt1"/>
            </a:solidFill>
          </a:ln>
          <a:effectLst/>
        </c:spPr>
      </c:pivotFmt>
    </c:pivotFmts>
    <c:plotArea>
      <c:layout/>
      <c:pieChart>
        <c:varyColors val="1"/>
        <c:ser>
          <c:idx val="0"/>
          <c:order val="0"/>
          <c:tx>
            <c:strRef>
              <c:f>covid_19_india!$L$2</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925-4398-8412-31F95E2FD96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925-4398-8412-31F95E2FD96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925-4398-8412-31F95E2FD96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925-4398-8412-31F95E2FD96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925-4398-8412-31F95E2FD96D}"/>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7925-4398-8412-31F95E2FD96D}"/>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7925-4398-8412-31F95E2FD96D}"/>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7925-4398-8412-31F95E2FD96D}"/>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7925-4398-8412-31F95E2FD96D}"/>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7925-4398-8412-31F95E2FD96D}"/>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covid_19_india!$K$3:$K$13</c:f>
              <c:strCache>
                <c:ptCount val="10"/>
                <c:pt idx="0">
                  <c:v>Maharashtra</c:v>
                </c:pt>
                <c:pt idx="1">
                  <c:v>Karnataka</c:v>
                </c:pt>
                <c:pt idx="2">
                  <c:v>Kerala</c:v>
                </c:pt>
                <c:pt idx="3">
                  <c:v>Tamil Nadu</c:v>
                </c:pt>
                <c:pt idx="4">
                  <c:v>Andhra Pradesh</c:v>
                </c:pt>
                <c:pt idx="5">
                  <c:v>Uttar Pradesh</c:v>
                </c:pt>
                <c:pt idx="6">
                  <c:v>Delhi</c:v>
                </c:pt>
                <c:pt idx="7">
                  <c:v>West Bengal</c:v>
                </c:pt>
                <c:pt idx="8">
                  <c:v>Chhattisgarh</c:v>
                </c:pt>
                <c:pt idx="9">
                  <c:v>Rajasthan</c:v>
                </c:pt>
              </c:strCache>
            </c:strRef>
          </c:cat>
          <c:val>
            <c:numRef>
              <c:f>covid_19_india!$L$3:$L$13</c:f>
              <c:numCache>
                <c:formatCode>General</c:formatCode>
                <c:ptCount val="10"/>
                <c:pt idx="0">
                  <c:v>1062527640</c:v>
                </c:pt>
                <c:pt idx="1">
                  <c:v>458832046</c:v>
                </c:pt>
                <c:pt idx="2">
                  <c:v>426597134</c:v>
                </c:pt>
                <c:pt idx="3">
                  <c:v>407184930</c:v>
                </c:pt>
                <c:pt idx="4">
                  <c:v>372890428</c:v>
                </c:pt>
                <c:pt idx="5">
                  <c:v>296111211</c:v>
                </c:pt>
                <c:pt idx="6">
                  <c:v>273687243</c:v>
                </c:pt>
                <c:pt idx="7">
                  <c:v>248252234</c:v>
                </c:pt>
                <c:pt idx="8">
                  <c:v>154487241</c:v>
                </c:pt>
                <c:pt idx="9">
                  <c:v>153492758</c:v>
                </c:pt>
              </c:numCache>
            </c:numRef>
          </c:val>
          <c:extLst>
            <c:ext xmlns:c16="http://schemas.microsoft.com/office/drawing/2014/chart" uri="{C3380CC4-5D6E-409C-BE32-E72D297353CC}">
              <c16:uniqueId val="{00000014-7925-4398-8412-31F95E2FD96D}"/>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81888519212787869"/>
          <c:y val="2.5939029606820486E-3"/>
          <c:w val="0.14992478225030789"/>
          <c:h val="0.9941358609227191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rgbClr val="FF0066">
            <a:tint val="66000"/>
            <a:satMod val="160000"/>
          </a:srgbClr>
        </a:gs>
        <a:gs pos="50000">
          <a:srgbClr val="FF0066">
            <a:tint val="44500"/>
            <a:satMod val="160000"/>
          </a:srgbClr>
        </a:gs>
        <a:gs pos="100000">
          <a:srgbClr val="FF0066">
            <a:tint val="23500"/>
            <a:satMod val="160000"/>
          </a:srgbClr>
        </a:gs>
      </a:gsLst>
      <a:lin ang="5400000" scaled="1"/>
      <a:tileRect/>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[1workingcovid_19_india.xlsm]covid_19_india!PivotTable10</c:name>
    <c:fmtId val="7"/>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covid_19_india!$L$160</c:f>
              <c:strCache>
                <c:ptCount val="1"/>
                <c:pt idx="0">
                  <c:v>Total</c:v>
                </c:pt>
              </c:strCache>
            </c:strRef>
          </c:tx>
          <c:spPr>
            <a:solidFill>
              <a:schemeClr val="accent1"/>
            </a:solidFill>
            <a:ln>
              <a:noFill/>
            </a:ln>
            <a:effectLst/>
          </c:spPr>
          <c:invertIfNegative val="0"/>
          <c:cat>
            <c:strRef>
              <c:f>covid_19_india!$K$161:$K$171</c:f>
              <c:strCache>
                <c:ptCount val="10"/>
                <c:pt idx="0">
                  <c:v>Andaman and Nicobar Islands</c:v>
                </c:pt>
                <c:pt idx="1">
                  <c:v>Arunachal Pradesh</c:v>
                </c:pt>
                <c:pt idx="2">
                  <c:v>Chandigarh</c:v>
                </c:pt>
                <c:pt idx="3">
                  <c:v>Dadra and Nagar Haveli and Daman and Diu</c:v>
                </c:pt>
                <c:pt idx="4">
                  <c:v>Ladakh</c:v>
                </c:pt>
                <c:pt idx="5">
                  <c:v>Lakshadweep</c:v>
                </c:pt>
                <c:pt idx="6">
                  <c:v>Meghalaya</c:v>
                </c:pt>
                <c:pt idx="7">
                  <c:v>Mizoram</c:v>
                </c:pt>
                <c:pt idx="8">
                  <c:v>Nagaland</c:v>
                </c:pt>
                <c:pt idx="9">
                  <c:v>Sikkim</c:v>
                </c:pt>
              </c:strCache>
            </c:strRef>
          </c:cat>
          <c:val>
            <c:numRef>
              <c:f>covid_19_india!$L$161:$L$171</c:f>
              <c:numCache>
                <c:formatCode>General</c:formatCode>
                <c:ptCount val="10"/>
                <c:pt idx="0">
                  <c:v>72336655</c:v>
                </c:pt>
                <c:pt idx="1">
                  <c:v>132259016</c:v>
                </c:pt>
                <c:pt idx="2">
                  <c:v>79203122</c:v>
                </c:pt>
                <c:pt idx="3">
                  <c:v>6324267</c:v>
                </c:pt>
                <c:pt idx="4">
                  <c:v>27988511</c:v>
                </c:pt>
                <c:pt idx="5">
                  <c:v>12622334</c:v>
                </c:pt>
                <c:pt idx="6">
                  <c:v>96858864</c:v>
                </c:pt>
                <c:pt idx="7">
                  <c:v>64100385</c:v>
                </c:pt>
                <c:pt idx="8">
                  <c:v>42911316</c:v>
                </c:pt>
                <c:pt idx="9">
                  <c:v>23149220</c:v>
                </c:pt>
              </c:numCache>
            </c:numRef>
          </c:val>
          <c:extLst>
            <c:ext xmlns:c16="http://schemas.microsoft.com/office/drawing/2014/chart" uri="{C3380CC4-5D6E-409C-BE32-E72D297353CC}">
              <c16:uniqueId val="{00000000-3D06-4CDD-BFCA-F956C29C8919}"/>
            </c:ext>
          </c:extLst>
        </c:ser>
        <c:dLbls>
          <c:showLegendKey val="0"/>
          <c:showVal val="0"/>
          <c:showCatName val="0"/>
          <c:showSerName val="0"/>
          <c:showPercent val="0"/>
          <c:showBubbleSize val="0"/>
        </c:dLbls>
        <c:gapWidth val="219"/>
        <c:overlap val="-27"/>
        <c:axId val="935184200"/>
        <c:axId val="935183872"/>
      </c:barChart>
      <c:catAx>
        <c:axId val="935184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5183872"/>
        <c:crosses val="autoZero"/>
        <c:auto val="1"/>
        <c:lblAlgn val="ctr"/>
        <c:lblOffset val="100"/>
        <c:noMultiLvlLbl val="0"/>
      </c:catAx>
      <c:valAx>
        <c:axId val="9351838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518420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rgbClr val="FF0066">
            <a:tint val="66000"/>
            <a:satMod val="160000"/>
          </a:srgbClr>
        </a:gs>
        <a:gs pos="50000">
          <a:srgbClr val="FF0066">
            <a:tint val="44500"/>
            <a:satMod val="160000"/>
          </a:srgbClr>
        </a:gs>
        <a:gs pos="100000">
          <a:srgbClr val="FF0066">
            <a:tint val="23500"/>
            <a:satMod val="160000"/>
          </a:srgbClr>
        </a:gs>
      </a:gsLst>
      <a:lin ang="5400000" scaled="1"/>
      <a:tileRect/>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[1workingcovid_19_india.xlsm]covid_19_india!PivotTable11</c:name>
    <c:fmtId val="7"/>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pivotFmt>
    </c:pivotFmts>
    <c:plotArea>
      <c:layout/>
      <c:pieChart>
        <c:varyColors val="1"/>
        <c:ser>
          <c:idx val="0"/>
          <c:order val="0"/>
          <c:tx>
            <c:strRef>
              <c:f>covid_19_india!$L$180</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B9B-4555-AD92-FE70E0816FE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B9B-4555-AD92-FE70E0816F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B9B-4555-AD92-FE70E0816F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B9B-4555-AD92-FE70E0816FE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0B9B-4555-AD92-FE70E0816FE1}"/>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0B9B-4555-AD92-FE70E0816FE1}"/>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0B9B-4555-AD92-FE70E0816FE1}"/>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0B9B-4555-AD92-FE70E0816FE1}"/>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0B9B-4555-AD92-FE70E0816FE1}"/>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0B9B-4555-AD92-FE70E0816FE1}"/>
              </c:ext>
            </c:extLst>
          </c:dPt>
          <c:cat>
            <c:strRef>
              <c:f>covid_19_india!$K$181:$K$191</c:f>
              <c:strCache>
                <c:ptCount val="10"/>
                <c:pt idx="0">
                  <c:v>Andhra Pradesh</c:v>
                </c:pt>
                <c:pt idx="1">
                  <c:v>Arunachal Pradesh</c:v>
                </c:pt>
                <c:pt idx="2">
                  <c:v>Chandigarh</c:v>
                </c:pt>
                <c:pt idx="3">
                  <c:v>Himachal Pradesh</c:v>
                </c:pt>
                <c:pt idx="4">
                  <c:v>Jammu and Kashmir</c:v>
                </c:pt>
                <c:pt idx="5">
                  <c:v>Jharkhand</c:v>
                </c:pt>
                <c:pt idx="6">
                  <c:v>Madhya Pradesh</c:v>
                </c:pt>
                <c:pt idx="7">
                  <c:v>Puducherry</c:v>
                </c:pt>
                <c:pt idx="8">
                  <c:v>Tripura</c:v>
                </c:pt>
                <c:pt idx="9">
                  <c:v>Uttarakhand</c:v>
                </c:pt>
              </c:strCache>
            </c:strRef>
          </c:cat>
          <c:val>
            <c:numRef>
              <c:f>covid_19_india!$L$181:$L$191</c:f>
              <c:numCache>
                <c:formatCode>General</c:formatCode>
                <c:ptCount val="10"/>
                <c:pt idx="0">
                  <c:v>405</c:v>
                </c:pt>
                <c:pt idx="1">
                  <c:v>428</c:v>
                </c:pt>
                <c:pt idx="2">
                  <c:v>444</c:v>
                </c:pt>
                <c:pt idx="3">
                  <c:v>452</c:v>
                </c:pt>
                <c:pt idx="4">
                  <c:v>454</c:v>
                </c:pt>
                <c:pt idx="5">
                  <c:v>448</c:v>
                </c:pt>
                <c:pt idx="6">
                  <c:v>411</c:v>
                </c:pt>
                <c:pt idx="7">
                  <c:v>430</c:v>
                </c:pt>
                <c:pt idx="8">
                  <c:v>409</c:v>
                </c:pt>
                <c:pt idx="9">
                  <c:v>455</c:v>
                </c:pt>
              </c:numCache>
            </c:numRef>
          </c:val>
          <c:extLst>
            <c:ext xmlns:c16="http://schemas.microsoft.com/office/drawing/2014/chart" uri="{C3380CC4-5D6E-409C-BE32-E72D297353CC}">
              <c16:uniqueId val="{00000014-0B9B-4555-AD92-FE70E0816FE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rgbClr val="FF0066">
            <a:tint val="66000"/>
            <a:satMod val="160000"/>
          </a:srgbClr>
        </a:gs>
        <a:gs pos="50000">
          <a:srgbClr val="FF0066">
            <a:tint val="44500"/>
            <a:satMod val="160000"/>
          </a:srgbClr>
        </a:gs>
        <a:gs pos="100000">
          <a:srgbClr val="FF0066">
            <a:tint val="23500"/>
            <a:satMod val="160000"/>
          </a:srgbClr>
        </a:gs>
      </a:gsLst>
      <a:lin ang="5400000" scaled="1"/>
      <a:tileRect/>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[1workingcovid_19_india.xlsm]covid_19_india!PivotTable12</c:name>
    <c:fmtId val="8"/>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pivotFmt>
    </c:pivotFmts>
    <c:plotArea>
      <c:layout/>
      <c:pieChart>
        <c:varyColors val="1"/>
        <c:ser>
          <c:idx val="0"/>
          <c:order val="0"/>
          <c:tx>
            <c:strRef>
              <c:f>covid_19_india!$L$199</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EDE-4DD6-A296-2913014180F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EDE-4DD6-A296-2913014180F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EDE-4DD6-A296-2913014180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EDE-4DD6-A296-2913014180F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EDE-4DD6-A296-2913014180F6}"/>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3EDE-4DD6-A296-2913014180F6}"/>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3EDE-4DD6-A296-2913014180F6}"/>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EDE-4DD6-A296-2913014180F6}"/>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3EDE-4DD6-A296-2913014180F6}"/>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3EDE-4DD6-A296-2913014180F6}"/>
              </c:ext>
            </c:extLst>
          </c:dPt>
          <c:cat>
            <c:strRef>
              <c:f>covid_19_india!$K$200:$K$210</c:f>
              <c:strCache>
                <c:ptCount val="10"/>
                <c:pt idx="0">
                  <c:v>Andaman and Nicobar Islands</c:v>
                </c:pt>
                <c:pt idx="1">
                  <c:v>Assam</c:v>
                </c:pt>
                <c:pt idx="2">
                  <c:v>Bihar</c:v>
                </c:pt>
                <c:pt idx="3">
                  <c:v>Delhi</c:v>
                </c:pt>
                <c:pt idx="4">
                  <c:v>Goa</c:v>
                </c:pt>
                <c:pt idx="5">
                  <c:v>Mizoram</c:v>
                </c:pt>
                <c:pt idx="6">
                  <c:v>Odisha</c:v>
                </c:pt>
                <c:pt idx="7">
                  <c:v>Punjab</c:v>
                </c:pt>
                <c:pt idx="8">
                  <c:v>Telangana</c:v>
                </c:pt>
                <c:pt idx="9">
                  <c:v>West Bengal</c:v>
                </c:pt>
              </c:strCache>
            </c:strRef>
          </c:cat>
          <c:val>
            <c:numRef>
              <c:f>covid_19_india!$L$200:$L$210</c:f>
              <c:numCache>
                <c:formatCode>General</c:formatCode>
                <c:ptCount val="10"/>
                <c:pt idx="0">
                  <c:v>1</c:v>
                </c:pt>
                <c:pt idx="1">
                  <c:v>48</c:v>
                </c:pt>
                <c:pt idx="2">
                  <c:v>1</c:v>
                </c:pt>
                <c:pt idx="3">
                  <c:v>22</c:v>
                </c:pt>
                <c:pt idx="4">
                  <c:v>2</c:v>
                </c:pt>
                <c:pt idx="5">
                  <c:v>2</c:v>
                </c:pt>
                <c:pt idx="6">
                  <c:v>13</c:v>
                </c:pt>
                <c:pt idx="7">
                  <c:v>51</c:v>
                </c:pt>
                <c:pt idx="8">
                  <c:v>30</c:v>
                </c:pt>
                <c:pt idx="9">
                  <c:v>1</c:v>
                </c:pt>
              </c:numCache>
            </c:numRef>
          </c:val>
          <c:extLst>
            <c:ext xmlns:c16="http://schemas.microsoft.com/office/drawing/2014/chart" uri="{C3380CC4-5D6E-409C-BE32-E72D297353CC}">
              <c16:uniqueId val="{00000014-3EDE-4DD6-A296-2913014180F6}"/>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2046310927164228"/>
          <c:y val="4.5443478128542845E-3"/>
          <c:w val="0.30550602083648071"/>
          <c:h val="0.9954557908919123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rgbClr val="FF0066">
            <a:tint val="66000"/>
            <a:satMod val="160000"/>
          </a:srgbClr>
        </a:gs>
        <a:gs pos="50000">
          <a:srgbClr val="FF0066">
            <a:tint val="44500"/>
            <a:satMod val="160000"/>
          </a:srgbClr>
        </a:gs>
        <a:gs pos="100000">
          <a:srgbClr val="FF0066">
            <a:tint val="23500"/>
            <a:satMod val="160000"/>
          </a:srgbClr>
        </a:gs>
      </a:gsLst>
      <a:lin ang="5400000" scaled="1"/>
      <a:tileRect/>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[1workingcovid_19_india.xlsm]covid_19_india!PivotTable13</c:name>
    <c:fmtId val="7"/>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pivotFmt>
    </c:pivotFmts>
    <c:plotArea>
      <c:layout>
        <c:manualLayout>
          <c:layoutTarget val="inner"/>
          <c:xMode val="edge"/>
          <c:yMode val="edge"/>
          <c:x val="0.20714338507893149"/>
          <c:y val="0.12411512354059193"/>
          <c:w val="0.42565943989576971"/>
          <c:h val="0.7839308534709023"/>
        </c:manualLayout>
      </c:layout>
      <c:pieChart>
        <c:varyColors val="1"/>
        <c:ser>
          <c:idx val="0"/>
          <c:order val="0"/>
          <c:tx>
            <c:strRef>
              <c:f>covid_19_india!$L$215</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F92-4443-81A8-9E5571D33E3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F92-4443-81A8-9E5571D33E3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F92-4443-81A8-9E5571D33E3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F92-4443-81A8-9E5571D33E3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F92-4443-81A8-9E5571D33E3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2F92-4443-81A8-9E5571D33E3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2F92-4443-81A8-9E5571D33E3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2F92-4443-81A8-9E5571D33E3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2F92-4443-81A8-9E5571D33E39}"/>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2F92-4443-81A8-9E5571D33E39}"/>
              </c:ext>
            </c:extLst>
          </c:dPt>
          <c:cat>
            <c:strRef>
              <c:f>covid_19_india!$K$216:$K$226</c:f>
              <c:strCache>
                <c:ptCount val="10"/>
                <c:pt idx="0">
                  <c:v>Andhra Pradesh</c:v>
                </c:pt>
                <c:pt idx="1">
                  <c:v>Delhi</c:v>
                </c:pt>
                <c:pt idx="2">
                  <c:v>Gujarat</c:v>
                </c:pt>
                <c:pt idx="3">
                  <c:v>Jharkhand</c:v>
                </c:pt>
                <c:pt idx="4">
                  <c:v>Karnataka</c:v>
                </c:pt>
                <c:pt idx="5">
                  <c:v>Kerala</c:v>
                </c:pt>
                <c:pt idx="6">
                  <c:v>Maharashtra</c:v>
                </c:pt>
                <c:pt idx="7">
                  <c:v>Puducherry</c:v>
                </c:pt>
                <c:pt idx="8">
                  <c:v>Tamil Nadu</c:v>
                </c:pt>
                <c:pt idx="9">
                  <c:v>Tripura</c:v>
                </c:pt>
              </c:strCache>
            </c:strRef>
          </c:cat>
          <c:val>
            <c:numRef>
              <c:f>covid_19_india!$L$216:$L$226</c:f>
              <c:numCache>
                <c:formatCode>General</c:formatCode>
                <c:ptCount val="10"/>
                <c:pt idx="0">
                  <c:v>3859260</c:v>
                </c:pt>
                <c:pt idx="1">
                  <c:v>6848173</c:v>
                </c:pt>
                <c:pt idx="2">
                  <c:v>8009517</c:v>
                </c:pt>
                <c:pt idx="3">
                  <c:v>46499325</c:v>
                </c:pt>
                <c:pt idx="4">
                  <c:v>4701197</c:v>
                </c:pt>
                <c:pt idx="5">
                  <c:v>79723175</c:v>
                </c:pt>
                <c:pt idx="6">
                  <c:v>96901583</c:v>
                </c:pt>
                <c:pt idx="7">
                  <c:v>6287323</c:v>
                </c:pt>
                <c:pt idx="8">
                  <c:v>12772604</c:v>
                </c:pt>
                <c:pt idx="9">
                  <c:v>10061637</c:v>
                </c:pt>
              </c:numCache>
            </c:numRef>
          </c:val>
          <c:extLst>
            <c:ext xmlns:c16="http://schemas.microsoft.com/office/drawing/2014/chart" uri="{C3380CC4-5D6E-409C-BE32-E72D297353CC}">
              <c16:uniqueId val="{00000014-2F92-4443-81A8-9E5571D33E39}"/>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82380516933058034"/>
          <c:y val="3.1872293284296159E-2"/>
          <c:w val="0.14873535848742478"/>
          <c:h val="0.9064065956269329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rgbClr val="FF0066">
            <a:tint val="66000"/>
            <a:satMod val="160000"/>
          </a:srgbClr>
        </a:gs>
        <a:gs pos="50000">
          <a:srgbClr val="FF0066">
            <a:tint val="44500"/>
            <a:satMod val="160000"/>
          </a:srgbClr>
        </a:gs>
        <a:gs pos="100000">
          <a:srgbClr val="FF0066">
            <a:tint val="23500"/>
            <a:satMod val="160000"/>
          </a:srgbClr>
        </a:gs>
      </a:gsLst>
      <a:lin ang="5400000" scaled="1"/>
      <a:tileRect/>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[1workingcovid_19_india.xlsm]covid_19_india!PivotTable14</c:name>
    <c:fmtId val="7"/>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pivotFmt>
    </c:pivotFmts>
    <c:plotArea>
      <c:layout/>
      <c:pieChart>
        <c:varyColors val="1"/>
        <c:ser>
          <c:idx val="0"/>
          <c:order val="0"/>
          <c:tx>
            <c:strRef>
              <c:f>covid_19_india!$L$233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E4E-4DE7-A8BC-C898A33CBE4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E4E-4DE7-A8BC-C898A33CBE4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E4E-4DE7-A8BC-C898A33CBE4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E4E-4DE7-A8BC-C898A33CBE4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E4E-4DE7-A8BC-C898A33CBE46}"/>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BE4E-4DE7-A8BC-C898A33CBE46}"/>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BE4E-4DE7-A8BC-C898A33CBE46}"/>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BE4E-4DE7-A8BC-C898A33CBE46}"/>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BE4E-4DE7-A8BC-C898A33CBE46}"/>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BE4E-4DE7-A8BC-C898A33CBE46}"/>
              </c:ext>
            </c:extLst>
          </c:dPt>
          <c:cat>
            <c:strRef>
              <c:f>covid_19_india!$K$234:$K$244</c:f>
              <c:strCache>
                <c:ptCount val="10"/>
                <c:pt idx="0">
                  <c:v>Arunachal Pradesh</c:v>
                </c:pt>
                <c:pt idx="1">
                  <c:v>Chandigarh</c:v>
                </c:pt>
                <c:pt idx="2">
                  <c:v>Dadra and Nagar Haveli and Daman and Diu</c:v>
                </c:pt>
                <c:pt idx="3">
                  <c:v>Himachal Pradesh</c:v>
                </c:pt>
                <c:pt idx="4">
                  <c:v>Ladakh</c:v>
                </c:pt>
                <c:pt idx="5">
                  <c:v>Manipur</c:v>
                </c:pt>
                <c:pt idx="6">
                  <c:v>Meghalaya</c:v>
                </c:pt>
                <c:pt idx="7">
                  <c:v>Mizoram</c:v>
                </c:pt>
                <c:pt idx="8">
                  <c:v>Nagaland</c:v>
                </c:pt>
                <c:pt idx="9">
                  <c:v>Sikkim</c:v>
                </c:pt>
              </c:strCache>
            </c:strRef>
          </c:cat>
          <c:val>
            <c:numRef>
              <c:f>covid_19_india!$L$234:$L$244</c:f>
              <c:numCache>
                <c:formatCode>General</c:formatCode>
                <c:ptCount val="10"/>
                <c:pt idx="0">
                  <c:v>51245</c:v>
                </c:pt>
                <c:pt idx="1">
                  <c:v>59195</c:v>
                </c:pt>
                <c:pt idx="2">
                  <c:v>169010</c:v>
                </c:pt>
                <c:pt idx="3">
                  <c:v>119494</c:v>
                </c:pt>
                <c:pt idx="4">
                  <c:v>89027</c:v>
                </c:pt>
                <c:pt idx="5">
                  <c:v>101501</c:v>
                </c:pt>
                <c:pt idx="6">
                  <c:v>33904</c:v>
                </c:pt>
                <c:pt idx="7">
                  <c:v>19785</c:v>
                </c:pt>
                <c:pt idx="8">
                  <c:v>90682</c:v>
                </c:pt>
                <c:pt idx="9">
                  <c:v>17644</c:v>
                </c:pt>
              </c:numCache>
            </c:numRef>
          </c:val>
          <c:extLst>
            <c:ext xmlns:c16="http://schemas.microsoft.com/office/drawing/2014/chart" uri="{C3380CC4-5D6E-409C-BE32-E72D297353CC}">
              <c16:uniqueId val="{00000014-BE4E-4DE7-A8BC-C898A33CBE46}"/>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5144628984401709"/>
          <c:y val="3.6201994738761525E-3"/>
          <c:w val="0.333333233461439"/>
          <c:h val="0.983179969055703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rgbClr val="FF0066">
            <a:tint val="66000"/>
            <a:satMod val="160000"/>
          </a:srgbClr>
        </a:gs>
        <a:gs pos="50000">
          <a:srgbClr val="FF0066">
            <a:tint val="44500"/>
            <a:satMod val="160000"/>
          </a:srgbClr>
        </a:gs>
        <a:gs pos="100000">
          <a:srgbClr val="FF0066">
            <a:tint val="23500"/>
            <a:satMod val="160000"/>
          </a:srgbClr>
        </a:gs>
      </a:gsLst>
      <a:lin ang="5400000" scaled="1"/>
      <a:tileRect/>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[1workingcovid_19_india.xlsm]covid_19_india!PivotTable15</c:name>
    <c:fmtId val="5"/>
  </c:pivotSource>
  <c:chart>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covid_19_india!$L$251</c:f>
              <c:strCache>
                <c:ptCount val="1"/>
                <c:pt idx="0">
                  <c:v>Sum of Male(Individuals Vaccinated)</c:v>
                </c:pt>
              </c:strCache>
            </c:strRef>
          </c:tx>
          <c:spPr>
            <a:ln w="28575" cap="rnd">
              <a:solidFill>
                <a:schemeClr val="accent1"/>
              </a:solidFill>
              <a:round/>
            </a:ln>
            <a:effectLst/>
          </c:spPr>
          <c:marker>
            <c:symbol val="none"/>
          </c:marker>
          <c:cat>
            <c:strRef>
              <c:f>covid_19_india!$K$252:$K$289</c:f>
              <c:strCache>
                <c:ptCount val="37"/>
                <c:pt idx="0">
                  <c:v>Andaman and Nicobar Islands</c:v>
                </c:pt>
                <c:pt idx="1">
                  <c:v>Andhra Pradesh</c:v>
                </c:pt>
                <c:pt idx="2">
                  <c:v>Arunachal Pradesh</c:v>
                </c:pt>
                <c:pt idx="3">
                  <c:v>Assam</c:v>
                </c:pt>
                <c:pt idx="4">
                  <c:v>Bihar</c:v>
                </c:pt>
                <c:pt idx="5">
                  <c:v>Chandigarh</c:v>
                </c:pt>
                <c:pt idx="6">
                  <c:v>Chhattisgarh</c:v>
                </c:pt>
                <c:pt idx="7">
                  <c:v>Dadra and Nagar Haveli and Daman and Diu</c:v>
                </c:pt>
                <c:pt idx="8">
                  <c:v>Delhi</c:v>
                </c:pt>
                <c:pt idx="9">
                  <c:v>Goa</c:v>
                </c:pt>
                <c:pt idx="10">
                  <c:v>Gujarat</c:v>
                </c:pt>
                <c:pt idx="11">
                  <c:v>Haryana</c:v>
                </c:pt>
                <c:pt idx="12">
                  <c:v>Himachal Pradesh</c:v>
                </c:pt>
                <c:pt idx="13">
                  <c:v>India</c:v>
                </c:pt>
                <c:pt idx="14">
                  <c:v>Jammu and Kashmir</c:v>
                </c:pt>
                <c:pt idx="15">
                  <c:v>Jharkhand</c:v>
                </c:pt>
                <c:pt idx="16">
                  <c:v>Karnataka</c:v>
                </c:pt>
                <c:pt idx="17">
                  <c:v>Kerala</c:v>
                </c:pt>
                <c:pt idx="18">
                  <c:v>Ladakh</c:v>
                </c:pt>
                <c:pt idx="19">
                  <c:v>Lakshadweep</c:v>
                </c:pt>
                <c:pt idx="20">
                  <c:v>Madhya Pradesh</c:v>
                </c:pt>
                <c:pt idx="21">
                  <c:v>Maharashtra</c:v>
                </c:pt>
                <c:pt idx="22">
                  <c:v>Manipur</c:v>
                </c:pt>
                <c:pt idx="23">
                  <c:v>Meghalaya</c:v>
                </c:pt>
                <c:pt idx="24">
                  <c:v>Mizoram</c:v>
                </c:pt>
                <c:pt idx="25">
                  <c:v>Nagaland</c:v>
                </c:pt>
                <c:pt idx="26">
                  <c:v>Odisha</c:v>
                </c:pt>
                <c:pt idx="27">
                  <c:v>Puducherry</c:v>
                </c:pt>
                <c:pt idx="28">
                  <c:v>Punjab</c:v>
                </c:pt>
                <c:pt idx="29">
                  <c:v>Rajasthan</c:v>
                </c:pt>
                <c:pt idx="30">
                  <c:v>Sikkim</c:v>
                </c:pt>
                <c:pt idx="31">
                  <c:v>Tamil Nadu</c:v>
                </c:pt>
                <c:pt idx="32">
                  <c:v>Telangana</c:v>
                </c:pt>
                <c:pt idx="33">
                  <c:v>Tripura</c:v>
                </c:pt>
                <c:pt idx="34">
                  <c:v>Uttar Pradesh</c:v>
                </c:pt>
                <c:pt idx="35">
                  <c:v>Uttarakhand</c:v>
                </c:pt>
                <c:pt idx="36">
                  <c:v>West Bengal</c:v>
                </c:pt>
              </c:strCache>
            </c:strRef>
          </c:cat>
          <c:val>
            <c:numRef>
              <c:f>covid_19_india!$L$252:$L$289</c:f>
              <c:numCache>
                <c:formatCode>0.00</c:formatCode>
                <c:ptCount val="37"/>
                <c:pt idx="0">
                  <c:v>5525173</c:v>
                </c:pt>
                <c:pt idx="1">
                  <c:v>368956824</c:v>
                </c:pt>
                <c:pt idx="2">
                  <c:v>15690340</c:v>
                </c:pt>
                <c:pt idx="3">
                  <c:v>177301094</c:v>
                </c:pt>
                <c:pt idx="4">
                  <c:v>457334240</c:v>
                </c:pt>
                <c:pt idx="5">
                  <c:v>14959749</c:v>
                </c:pt>
                <c:pt idx="6">
                  <c:v>261703202</c:v>
                </c:pt>
                <c:pt idx="7">
                  <c:v>10446644</c:v>
                </c:pt>
                <c:pt idx="8">
                  <c:v>234880916</c:v>
                </c:pt>
                <c:pt idx="9">
                  <c:v>22340619</c:v>
                </c:pt>
                <c:pt idx="10">
                  <c:v>746153392</c:v>
                </c:pt>
                <c:pt idx="11">
                  <c:v>254285829</c:v>
                </c:pt>
                <c:pt idx="12">
                  <c:v>96900109</c:v>
                </c:pt>
                <c:pt idx="13">
                  <c:v>9291513948</c:v>
                </c:pt>
                <c:pt idx="14">
                  <c:v>155315862</c:v>
                </c:pt>
                <c:pt idx="15">
                  <c:v>197854426</c:v>
                </c:pt>
                <c:pt idx="16">
                  <c:v>567343701</c:v>
                </c:pt>
                <c:pt idx="17">
                  <c:v>367341380</c:v>
                </c:pt>
                <c:pt idx="18">
                  <c:v>6649151</c:v>
                </c:pt>
                <c:pt idx="19">
                  <c:v>1577941</c:v>
                </c:pt>
                <c:pt idx="20">
                  <c:v>559330137</c:v>
                </c:pt>
                <c:pt idx="21">
                  <c:v>966770949</c:v>
                </c:pt>
                <c:pt idx="22">
                  <c:v>19975968</c:v>
                </c:pt>
                <c:pt idx="23">
                  <c:v>18624970</c:v>
                </c:pt>
                <c:pt idx="24">
                  <c:v>14107205</c:v>
                </c:pt>
                <c:pt idx="25">
                  <c:v>14066403</c:v>
                </c:pt>
                <c:pt idx="26">
                  <c:v>345643319</c:v>
                </c:pt>
                <c:pt idx="27">
                  <c:v>12214797</c:v>
                </c:pt>
                <c:pt idx="28">
                  <c:v>208079122</c:v>
                </c:pt>
                <c:pt idx="29">
                  <c:v>752840347</c:v>
                </c:pt>
                <c:pt idx="30">
                  <c:v>11767345</c:v>
                </c:pt>
                <c:pt idx="31">
                  <c:v>389248013</c:v>
                </c:pt>
                <c:pt idx="32">
                  <c:v>273584279</c:v>
                </c:pt>
                <c:pt idx="33">
                  <c:v>64597066</c:v>
                </c:pt>
                <c:pt idx="34">
                  <c:v>900954451</c:v>
                </c:pt>
                <c:pt idx="35">
                  <c:v>117590037</c:v>
                </c:pt>
                <c:pt idx="36">
                  <c:v>656425536</c:v>
                </c:pt>
              </c:numCache>
            </c:numRef>
          </c:val>
          <c:smooth val="0"/>
          <c:extLst>
            <c:ext xmlns:c16="http://schemas.microsoft.com/office/drawing/2014/chart" uri="{C3380CC4-5D6E-409C-BE32-E72D297353CC}">
              <c16:uniqueId val="{00000000-C0D2-47C6-BC4F-4DAD15CA8452}"/>
            </c:ext>
          </c:extLst>
        </c:ser>
        <c:ser>
          <c:idx val="1"/>
          <c:order val="1"/>
          <c:tx>
            <c:strRef>
              <c:f>covid_19_india!$M$251</c:f>
              <c:strCache>
                <c:ptCount val="1"/>
                <c:pt idx="0">
                  <c:v>Sum of Female(Individuals Vaccinated)</c:v>
                </c:pt>
              </c:strCache>
            </c:strRef>
          </c:tx>
          <c:spPr>
            <a:ln w="28575" cap="rnd">
              <a:solidFill>
                <a:schemeClr val="accent2"/>
              </a:solidFill>
              <a:round/>
            </a:ln>
            <a:effectLst/>
          </c:spPr>
          <c:marker>
            <c:symbol val="none"/>
          </c:marker>
          <c:cat>
            <c:strRef>
              <c:f>covid_19_india!$K$252:$K$289</c:f>
              <c:strCache>
                <c:ptCount val="37"/>
                <c:pt idx="0">
                  <c:v>Andaman and Nicobar Islands</c:v>
                </c:pt>
                <c:pt idx="1">
                  <c:v>Andhra Pradesh</c:v>
                </c:pt>
                <c:pt idx="2">
                  <c:v>Arunachal Pradesh</c:v>
                </c:pt>
                <c:pt idx="3">
                  <c:v>Assam</c:v>
                </c:pt>
                <c:pt idx="4">
                  <c:v>Bihar</c:v>
                </c:pt>
                <c:pt idx="5">
                  <c:v>Chandigarh</c:v>
                </c:pt>
                <c:pt idx="6">
                  <c:v>Chhattisgarh</c:v>
                </c:pt>
                <c:pt idx="7">
                  <c:v>Dadra and Nagar Haveli and Daman and Diu</c:v>
                </c:pt>
                <c:pt idx="8">
                  <c:v>Delhi</c:v>
                </c:pt>
                <c:pt idx="9">
                  <c:v>Goa</c:v>
                </c:pt>
                <c:pt idx="10">
                  <c:v>Gujarat</c:v>
                </c:pt>
                <c:pt idx="11">
                  <c:v>Haryana</c:v>
                </c:pt>
                <c:pt idx="12">
                  <c:v>Himachal Pradesh</c:v>
                </c:pt>
                <c:pt idx="13">
                  <c:v>India</c:v>
                </c:pt>
                <c:pt idx="14">
                  <c:v>Jammu and Kashmir</c:v>
                </c:pt>
                <c:pt idx="15">
                  <c:v>Jharkhand</c:v>
                </c:pt>
                <c:pt idx="16">
                  <c:v>Karnataka</c:v>
                </c:pt>
                <c:pt idx="17">
                  <c:v>Kerala</c:v>
                </c:pt>
                <c:pt idx="18">
                  <c:v>Ladakh</c:v>
                </c:pt>
                <c:pt idx="19">
                  <c:v>Lakshadweep</c:v>
                </c:pt>
                <c:pt idx="20">
                  <c:v>Madhya Pradesh</c:v>
                </c:pt>
                <c:pt idx="21">
                  <c:v>Maharashtra</c:v>
                </c:pt>
                <c:pt idx="22">
                  <c:v>Manipur</c:v>
                </c:pt>
                <c:pt idx="23">
                  <c:v>Meghalaya</c:v>
                </c:pt>
                <c:pt idx="24">
                  <c:v>Mizoram</c:v>
                </c:pt>
                <c:pt idx="25">
                  <c:v>Nagaland</c:v>
                </c:pt>
                <c:pt idx="26">
                  <c:v>Odisha</c:v>
                </c:pt>
                <c:pt idx="27">
                  <c:v>Puducherry</c:v>
                </c:pt>
                <c:pt idx="28">
                  <c:v>Punjab</c:v>
                </c:pt>
                <c:pt idx="29">
                  <c:v>Rajasthan</c:v>
                </c:pt>
                <c:pt idx="30">
                  <c:v>Sikkim</c:v>
                </c:pt>
                <c:pt idx="31">
                  <c:v>Tamil Nadu</c:v>
                </c:pt>
                <c:pt idx="32">
                  <c:v>Telangana</c:v>
                </c:pt>
                <c:pt idx="33">
                  <c:v>Tripura</c:v>
                </c:pt>
                <c:pt idx="34">
                  <c:v>Uttar Pradesh</c:v>
                </c:pt>
                <c:pt idx="35">
                  <c:v>Uttarakhand</c:v>
                </c:pt>
                <c:pt idx="36">
                  <c:v>West Bengal</c:v>
                </c:pt>
              </c:strCache>
            </c:strRef>
          </c:cat>
          <c:val>
            <c:numRef>
              <c:f>covid_19_india!$M$252:$M$289</c:f>
              <c:numCache>
                <c:formatCode>General</c:formatCode>
                <c:ptCount val="37"/>
                <c:pt idx="0">
                  <c:v>4679222</c:v>
                </c:pt>
                <c:pt idx="1">
                  <c:v>384371948</c:v>
                </c:pt>
                <c:pt idx="2">
                  <c:v>12546790</c:v>
                </c:pt>
                <c:pt idx="3">
                  <c:v>149094370</c:v>
                </c:pt>
                <c:pt idx="4">
                  <c:v>399979888</c:v>
                </c:pt>
                <c:pt idx="5">
                  <c:v>11145458</c:v>
                </c:pt>
                <c:pt idx="6">
                  <c:v>274134666</c:v>
                </c:pt>
                <c:pt idx="7">
                  <c:v>6055162</c:v>
                </c:pt>
                <c:pt idx="8">
                  <c:v>165735672</c:v>
                </c:pt>
                <c:pt idx="9">
                  <c:v>20979805</c:v>
                </c:pt>
                <c:pt idx="10">
                  <c:v>641997586</c:v>
                </c:pt>
                <c:pt idx="11">
                  <c:v>216980174</c:v>
                </c:pt>
                <c:pt idx="12">
                  <c:v>99219151</c:v>
                </c:pt>
                <c:pt idx="13">
                  <c:v>8171807437</c:v>
                </c:pt>
                <c:pt idx="14">
                  <c:v>103272091</c:v>
                </c:pt>
                <c:pt idx="15">
                  <c:v>174143682</c:v>
                </c:pt>
                <c:pt idx="16">
                  <c:v>575265047</c:v>
                </c:pt>
                <c:pt idx="17">
                  <c:v>423829307</c:v>
                </c:pt>
                <c:pt idx="18">
                  <c:v>5529159</c:v>
                </c:pt>
                <c:pt idx="19">
                  <c:v>1205559</c:v>
                </c:pt>
                <c:pt idx="20">
                  <c:v>461589018</c:v>
                </c:pt>
                <c:pt idx="21">
                  <c:v>827976235</c:v>
                </c:pt>
                <c:pt idx="22">
                  <c:v>14754142</c:v>
                </c:pt>
                <c:pt idx="23">
                  <c:v>17042973</c:v>
                </c:pt>
                <c:pt idx="24">
                  <c:v>13411957</c:v>
                </c:pt>
                <c:pt idx="25">
                  <c:v>9559207</c:v>
                </c:pt>
                <c:pt idx="26">
                  <c:v>309083171</c:v>
                </c:pt>
                <c:pt idx="27">
                  <c:v>11649550</c:v>
                </c:pt>
                <c:pt idx="28">
                  <c:v>157221402</c:v>
                </c:pt>
                <c:pt idx="29">
                  <c:v>686528394</c:v>
                </c:pt>
                <c:pt idx="30">
                  <c:v>10062533</c:v>
                </c:pt>
                <c:pt idx="31">
                  <c:v>344530055</c:v>
                </c:pt>
                <c:pt idx="32">
                  <c:v>252868696</c:v>
                </c:pt>
                <c:pt idx="33">
                  <c:v>59814364</c:v>
                </c:pt>
                <c:pt idx="34">
                  <c:v>680487056</c:v>
                </c:pt>
                <c:pt idx="35">
                  <c:v>110130186</c:v>
                </c:pt>
                <c:pt idx="36">
                  <c:v>532128855</c:v>
                </c:pt>
              </c:numCache>
            </c:numRef>
          </c:val>
          <c:smooth val="0"/>
          <c:extLst>
            <c:ext xmlns:c16="http://schemas.microsoft.com/office/drawing/2014/chart" uri="{C3380CC4-5D6E-409C-BE32-E72D297353CC}">
              <c16:uniqueId val="{00000001-C0D2-47C6-BC4F-4DAD15CA8452}"/>
            </c:ext>
          </c:extLst>
        </c:ser>
        <c:dLbls>
          <c:showLegendKey val="0"/>
          <c:showVal val="0"/>
          <c:showCatName val="0"/>
          <c:showSerName val="0"/>
          <c:showPercent val="0"/>
          <c:showBubbleSize val="0"/>
        </c:dLbls>
        <c:smooth val="0"/>
        <c:axId val="790660976"/>
        <c:axId val="790656056"/>
      </c:lineChart>
      <c:catAx>
        <c:axId val="790660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0656056"/>
        <c:crosses val="autoZero"/>
        <c:auto val="1"/>
        <c:lblAlgn val="ctr"/>
        <c:lblOffset val="100"/>
        <c:noMultiLvlLbl val="0"/>
      </c:catAx>
      <c:valAx>
        <c:axId val="79065605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06609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rgbClr val="FF0066">
            <a:tint val="66000"/>
            <a:satMod val="160000"/>
          </a:srgbClr>
        </a:gs>
        <a:gs pos="50000">
          <a:srgbClr val="FF0066">
            <a:tint val="44500"/>
            <a:satMod val="160000"/>
          </a:srgbClr>
        </a:gs>
        <a:gs pos="100000">
          <a:srgbClr val="FF0066">
            <a:tint val="23500"/>
            <a:satMod val="160000"/>
          </a:srgbClr>
        </a:gs>
      </a:gsLst>
      <a:lin ang="5400000" scaled="1"/>
      <a:tileRect/>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[1workingcovid_19_india.xlsm]covid_19_india!PivotTable16</c:name>
    <c:fmtId val="7"/>
  </c:pivotSource>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8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9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9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9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9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9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9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0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0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0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0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0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0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0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0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0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0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1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8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9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1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9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9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9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9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19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0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0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0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0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0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0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0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0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0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0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2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2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8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9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9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9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9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9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29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0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0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0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0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0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30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0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0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0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0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3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3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8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9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9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9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9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9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39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0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0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0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0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0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0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0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0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0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0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4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4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8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9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9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4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9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9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9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49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0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0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0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0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0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0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0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0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0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0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5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5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8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9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9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9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9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9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59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0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0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0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0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0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0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0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0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0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60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6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6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8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9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9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9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9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9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69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0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0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0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0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0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0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0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0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0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0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7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
        <c:idx val="7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pivotFmt>
    </c:pivotFmts>
    <c:plotArea>
      <c:layout/>
      <c:pieChart>
        <c:varyColors val="1"/>
        <c:ser>
          <c:idx val="0"/>
          <c:order val="0"/>
          <c:tx>
            <c:strRef>
              <c:f>covid_19_india!$L$296</c:f>
              <c:strCache>
                <c:ptCount val="1"/>
                <c:pt idx="0">
                  <c:v>Sum of Total Doses Administered</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1-2D12-4789-86D6-94EEB1B893B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3-2D12-4789-86D6-94EEB1B893B5}"/>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5-2D12-4789-86D6-94EEB1B893B5}"/>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7-2D12-4789-86D6-94EEB1B893B5}"/>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9-2D12-4789-86D6-94EEB1B893B5}"/>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B-2D12-4789-86D6-94EEB1B893B5}"/>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D-2D12-4789-86D6-94EEB1B893B5}"/>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F-2D12-4789-86D6-94EEB1B893B5}"/>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1-2D12-4789-86D6-94EEB1B893B5}"/>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3-2D12-4789-86D6-94EEB1B893B5}"/>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5-2D12-4789-86D6-94EEB1B893B5}"/>
              </c:ext>
            </c:extLst>
          </c:dPt>
          <c:dPt>
            <c:idx val="11"/>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7-2D12-4789-86D6-94EEB1B893B5}"/>
              </c:ext>
            </c:extLst>
          </c:dPt>
          <c:dPt>
            <c:idx val="12"/>
            <c:bubble3D val="0"/>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9-2D12-4789-86D6-94EEB1B893B5}"/>
              </c:ext>
            </c:extLst>
          </c:dPt>
          <c:dPt>
            <c:idx val="13"/>
            <c:bubble3D val="0"/>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B-2D12-4789-86D6-94EEB1B893B5}"/>
              </c:ext>
            </c:extLst>
          </c:dPt>
          <c:dPt>
            <c:idx val="14"/>
            <c:bubble3D val="0"/>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D-2D12-4789-86D6-94EEB1B893B5}"/>
              </c:ext>
            </c:extLst>
          </c:dPt>
          <c:dPt>
            <c:idx val="15"/>
            <c:bubble3D val="0"/>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F-2D12-4789-86D6-94EEB1B893B5}"/>
              </c:ext>
            </c:extLst>
          </c:dPt>
          <c:dPt>
            <c:idx val="16"/>
            <c:bubble3D val="0"/>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21-2D12-4789-86D6-94EEB1B893B5}"/>
              </c:ext>
            </c:extLst>
          </c:dPt>
          <c:dPt>
            <c:idx val="17"/>
            <c:bubble3D val="0"/>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23-2D12-4789-86D6-94EEB1B893B5}"/>
              </c:ext>
            </c:extLst>
          </c:dPt>
          <c:dPt>
            <c:idx val="18"/>
            <c:bubble3D val="0"/>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25-2D12-4789-86D6-94EEB1B893B5}"/>
              </c:ext>
            </c:extLst>
          </c:dPt>
          <c:dPt>
            <c:idx val="19"/>
            <c:bubble3D val="0"/>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27-2D12-4789-86D6-94EEB1B893B5}"/>
              </c:ext>
            </c:extLst>
          </c:dPt>
          <c:dPt>
            <c:idx val="20"/>
            <c:bubble3D val="0"/>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29-2D12-4789-86D6-94EEB1B893B5}"/>
              </c:ext>
            </c:extLst>
          </c:dPt>
          <c:dPt>
            <c:idx val="21"/>
            <c:bubble3D val="0"/>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2B-2D12-4789-86D6-94EEB1B893B5}"/>
              </c:ext>
            </c:extLst>
          </c:dPt>
          <c:dPt>
            <c:idx val="22"/>
            <c:bubble3D val="0"/>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2D-2D12-4789-86D6-94EEB1B893B5}"/>
              </c:ext>
            </c:extLst>
          </c:dPt>
          <c:dPt>
            <c:idx val="23"/>
            <c:bubble3D val="0"/>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2F-2D12-4789-86D6-94EEB1B893B5}"/>
              </c:ext>
            </c:extLst>
          </c:dPt>
          <c:dPt>
            <c:idx val="24"/>
            <c:bubble3D val="0"/>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1-2D12-4789-86D6-94EEB1B893B5}"/>
              </c:ext>
            </c:extLst>
          </c:dPt>
          <c:dPt>
            <c:idx val="25"/>
            <c:bubble3D val="0"/>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3-2D12-4789-86D6-94EEB1B893B5}"/>
              </c:ext>
            </c:extLst>
          </c:dPt>
          <c:dPt>
            <c:idx val="26"/>
            <c:bubble3D val="0"/>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5-2D12-4789-86D6-94EEB1B893B5}"/>
              </c:ext>
            </c:extLst>
          </c:dPt>
          <c:dPt>
            <c:idx val="27"/>
            <c:bubble3D val="0"/>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7-2D12-4789-86D6-94EEB1B893B5}"/>
              </c:ext>
            </c:extLst>
          </c:dPt>
          <c:dPt>
            <c:idx val="28"/>
            <c:bubble3D val="0"/>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9-2D12-4789-86D6-94EEB1B893B5}"/>
              </c:ext>
            </c:extLst>
          </c:dPt>
          <c:dPt>
            <c:idx val="29"/>
            <c:bubble3D val="0"/>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B-2D12-4789-86D6-94EEB1B893B5}"/>
              </c:ext>
            </c:extLst>
          </c:dPt>
          <c:dPt>
            <c:idx val="30"/>
            <c:bubble3D val="0"/>
            <c:spPr>
              <a:gradFill rotWithShape="1">
                <a:gsLst>
                  <a:gs pos="0">
                    <a:schemeClr val="accent1">
                      <a:lumMod val="50000"/>
                      <a:satMod val="103000"/>
                      <a:lumMod val="102000"/>
                      <a:tint val="94000"/>
                    </a:schemeClr>
                  </a:gs>
                  <a:gs pos="50000">
                    <a:schemeClr val="accent1">
                      <a:lumMod val="50000"/>
                      <a:satMod val="110000"/>
                      <a:lumMod val="100000"/>
                      <a:shade val="100000"/>
                    </a:schemeClr>
                  </a:gs>
                  <a:gs pos="100000">
                    <a:schemeClr val="accent1">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D-2D12-4789-86D6-94EEB1B893B5}"/>
              </c:ext>
            </c:extLst>
          </c:dPt>
          <c:dPt>
            <c:idx val="31"/>
            <c:bubble3D val="0"/>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F-2D12-4789-86D6-94EEB1B893B5}"/>
              </c:ext>
            </c:extLst>
          </c:dPt>
          <c:dPt>
            <c:idx val="32"/>
            <c:bubble3D val="0"/>
            <c:spPr>
              <a:gradFill rotWithShape="1">
                <a:gsLst>
                  <a:gs pos="0">
                    <a:schemeClr val="accent3">
                      <a:lumMod val="50000"/>
                      <a:satMod val="103000"/>
                      <a:lumMod val="102000"/>
                      <a:tint val="94000"/>
                    </a:schemeClr>
                  </a:gs>
                  <a:gs pos="50000">
                    <a:schemeClr val="accent3">
                      <a:lumMod val="50000"/>
                      <a:satMod val="110000"/>
                      <a:lumMod val="100000"/>
                      <a:shade val="100000"/>
                    </a:schemeClr>
                  </a:gs>
                  <a:gs pos="100000">
                    <a:schemeClr val="accent3">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1-2D12-4789-86D6-94EEB1B893B5}"/>
              </c:ext>
            </c:extLst>
          </c:dPt>
          <c:dPt>
            <c:idx val="33"/>
            <c:bubble3D val="0"/>
            <c:spPr>
              <a:gradFill rotWithShape="1">
                <a:gsLst>
                  <a:gs pos="0">
                    <a:schemeClr val="accent4">
                      <a:lumMod val="50000"/>
                      <a:satMod val="103000"/>
                      <a:lumMod val="102000"/>
                      <a:tint val="94000"/>
                    </a:schemeClr>
                  </a:gs>
                  <a:gs pos="50000">
                    <a:schemeClr val="accent4">
                      <a:lumMod val="50000"/>
                      <a:satMod val="110000"/>
                      <a:lumMod val="100000"/>
                      <a:shade val="100000"/>
                    </a:schemeClr>
                  </a:gs>
                  <a:gs pos="100000">
                    <a:schemeClr val="accent4">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3-2D12-4789-86D6-94EEB1B893B5}"/>
              </c:ext>
            </c:extLst>
          </c:dPt>
          <c:dPt>
            <c:idx val="34"/>
            <c:bubble3D val="0"/>
            <c:spPr>
              <a:gradFill rotWithShape="1">
                <a:gsLst>
                  <a:gs pos="0">
                    <a:schemeClr val="accent5">
                      <a:lumMod val="50000"/>
                      <a:satMod val="103000"/>
                      <a:lumMod val="102000"/>
                      <a:tint val="94000"/>
                    </a:schemeClr>
                  </a:gs>
                  <a:gs pos="50000">
                    <a:schemeClr val="accent5">
                      <a:lumMod val="50000"/>
                      <a:satMod val="110000"/>
                      <a:lumMod val="100000"/>
                      <a:shade val="100000"/>
                    </a:schemeClr>
                  </a:gs>
                  <a:gs pos="100000">
                    <a:schemeClr val="accent5">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5-2D12-4789-86D6-94EEB1B893B5}"/>
              </c:ext>
            </c:extLst>
          </c:dPt>
          <c:dPt>
            <c:idx val="35"/>
            <c:bubble3D val="0"/>
            <c:spPr>
              <a:gradFill rotWithShape="1">
                <a:gsLst>
                  <a:gs pos="0">
                    <a:schemeClr val="accent6">
                      <a:lumMod val="50000"/>
                      <a:satMod val="103000"/>
                      <a:lumMod val="102000"/>
                      <a:tint val="94000"/>
                    </a:schemeClr>
                  </a:gs>
                  <a:gs pos="50000">
                    <a:schemeClr val="accent6">
                      <a:lumMod val="50000"/>
                      <a:satMod val="110000"/>
                      <a:lumMod val="100000"/>
                      <a:shade val="100000"/>
                    </a:schemeClr>
                  </a:gs>
                  <a:gs pos="100000">
                    <a:schemeClr val="accent6">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7-2D12-4789-86D6-94EEB1B893B5}"/>
              </c:ext>
            </c:extLst>
          </c:dPt>
          <c:dPt>
            <c:idx val="36"/>
            <c:bubble3D val="0"/>
            <c:spPr>
              <a:gradFill rotWithShape="1">
                <a:gsLst>
                  <a:gs pos="0">
                    <a:schemeClr val="accent1">
                      <a:lumMod val="70000"/>
                      <a:lumOff val="30000"/>
                      <a:satMod val="103000"/>
                      <a:lumMod val="102000"/>
                      <a:tint val="94000"/>
                    </a:schemeClr>
                  </a:gs>
                  <a:gs pos="50000">
                    <a:schemeClr val="accent1">
                      <a:lumMod val="70000"/>
                      <a:lumOff val="30000"/>
                      <a:satMod val="110000"/>
                      <a:lumMod val="100000"/>
                      <a:shade val="100000"/>
                    </a:schemeClr>
                  </a:gs>
                  <a:gs pos="100000">
                    <a:schemeClr val="accent1">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9-2D12-4789-86D6-94EEB1B893B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0"/>
            <c:showSerName val="0"/>
            <c:showPercent val="1"/>
            <c:showBubbleSize val="0"/>
            <c:showLeaderLines val="0"/>
            <c:extLst>
              <c:ext xmlns:c15="http://schemas.microsoft.com/office/drawing/2012/chart" uri="{CE6537A1-D6FC-4f65-9D91-7224C49458BB}"/>
            </c:extLst>
          </c:dLbls>
          <c:cat>
            <c:strRef>
              <c:f>covid_19_india!$K$297:$K$334</c:f>
              <c:strCache>
                <c:ptCount val="37"/>
                <c:pt idx="0">
                  <c:v>Andaman and Nicobar Islands</c:v>
                </c:pt>
                <c:pt idx="1">
                  <c:v>Andhra Pradesh</c:v>
                </c:pt>
                <c:pt idx="2">
                  <c:v>Arunachal Pradesh</c:v>
                </c:pt>
                <c:pt idx="3">
                  <c:v>Assam</c:v>
                </c:pt>
                <c:pt idx="4">
                  <c:v>Bihar</c:v>
                </c:pt>
                <c:pt idx="5">
                  <c:v>Chandigarh</c:v>
                </c:pt>
                <c:pt idx="6">
                  <c:v>Chhattisgarh</c:v>
                </c:pt>
                <c:pt idx="7">
                  <c:v>Dadra and Nagar Haveli and Daman and Diu</c:v>
                </c:pt>
                <c:pt idx="8">
                  <c:v>Delhi</c:v>
                </c:pt>
                <c:pt idx="9">
                  <c:v>Goa</c:v>
                </c:pt>
                <c:pt idx="10">
                  <c:v>Gujarat</c:v>
                </c:pt>
                <c:pt idx="11">
                  <c:v>Haryana</c:v>
                </c:pt>
                <c:pt idx="12">
                  <c:v>Himachal Pradesh</c:v>
                </c:pt>
                <c:pt idx="13">
                  <c:v>India</c:v>
                </c:pt>
                <c:pt idx="14">
                  <c:v>Jammu and Kashmir</c:v>
                </c:pt>
                <c:pt idx="15">
                  <c:v>Jharkhand</c:v>
                </c:pt>
                <c:pt idx="16">
                  <c:v>Karnataka</c:v>
                </c:pt>
                <c:pt idx="17">
                  <c:v>Kerala</c:v>
                </c:pt>
                <c:pt idx="18">
                  <c:v>Ladakh</c:v>
                </c:pt>
                <c:pt idx="19">
                  <c:v>Lakshadweep</c:v>
                </c:pt>
                <c:pt idx="20">
                  <c:v>Madhya Pradesh</c:v>
                </c:pt>
                <c:pt idx="21">
                  <c:v>Maharashtra</c:v>
                </c:pt>
                <c:pt idx="22">
                  <c:v>Manipur</c:v>
                </c:pt>
                <c:pt idx="23">
                  <c:v>Meghalaya</c:v>
                </c:pt>
                <c:pt idx="24">
                  <c:v>Mizoram</c:v>
                </c:pt>
                <c:pt idx="25">
                  <c:v>Nagaland</c:v>
                </c:pt>
                <c:pt idx="26">
                  <c:v>Odisha</c:v>
                </c:pt>
                <c:pt idx="27">
                  <c:v>Puducherry</c:v>
                </c:pt>
                <c:pt idx="28">
                  <c:v>Punjab</c:v>
                </c:pt>
                <c:pt idx="29">
                  <c:v>Rajasthan</c:v>
                </c:pt>
                <c:pt idx="30">
                  <c:v>Sikkim</c:v>
                </c:pt>
                <c:pt idx="31">
                  <c:v>Tamil Nadu</c:v>
                </c:pt>
                <c:pt idx="32">
                  <c:v>Telangana</c:v>
                </c:pt>
                <c:pt idx="33">
                  <c:v>Tripura</c:v>
                </c:pt>
                <c:pt idx="34">
                  <c:v>Uttar Pradesh</c:v>
                </c:pt>
                <c:pt idx="35">
                  <c:v>Uttarakhand</c:v>
                </c:pt>
                <c:pt idx="36">
                  <c:v>West Bengal</c:v>
                </c:pt>
              </c:strCache>
            </c:strRef>
          </c:cat>
          <c:val>
            <c:numRef>
              <c:f>covid_19_india!$L$297:$L$334</c:f>
              <c:numCache>
                <c:formatCode>General</c:formatCode>
                <c:ptCount val="37"/>
                <c:pt idx="0">
                  <c:v>11328986</c:v>
                </c:pt>
                <c:pt idx="1">
                  <c:v>912176783</c:v>
                </c:pt>
                <c:pt idx="2">
                  <c:v>33915468</c:v>
                </c:pt>
                <c:pt idx="3">
                  <c:v>383430299</c:v>
                </c:pt>
                <c:pt idx="4">
                  <c:v>981851927</c:v>
                </c:pt>
                <c:pt idx="5">
                  <c:v>31023221</c:v>
                </c:pt>
                <c:pt idx="6">
                  <c:v>614988398</c:v>
                </c:pt>
                <c:pt idx="7">
                  <c:v>18260124</c:v>
                </c:pt>
                <c:pt idx="8">
                  <c:v>484044354</c:v>
                </c:pt>
                <c:pt idx="9">
                  <c:v>50051368</c:v>
                </c:pt>
                <c:pt idx="10">
                  <c:v>1665839883</c:v>
                </c:pt>
                <c:pt idx="11">
                  <c:v>536137585</c:v>
                </c:pt>
                <c:pt idx="12">
                  <c:v>224816467</c:v>
                </c:pt>
                <c:pt idx="13">
                  <c:v>20410132525</c:v>
                </c:pt>
                <c:pt idx="14">
                  <c:v>297592817</c:v>
                </c:pt>
                <c:pt idx="15">
                  <c:v>425508266</c:v>
                </c:pt>
                <c:pt idx="16">
                  <c:v>1322772314</c:v>
                </c:pt>
                <c:pt idx="17">
                  <c:v>934050209</c:v>
                </c:pt>
                <c:pt idx="18">
                  <c:v>14771706</c:v>
                </c:pt>
                <c:pt idx="19">
                  <c:v>3261957</c:v>
                </c:pt>
                <c:pt idx="20">
                  <c:v>1149551654</c:v>
                </c:pt>
                <c:pt idx="21">
                  <c:v>2093453169</c:v>
                </c:pt>
                <c:pt idx="22">
                  <c:v>40420488</c:v>
                </c:pt>
                <c:pt idx="23">
                  <c:v>41445674</c:v>
                </c:pt>
                <c:pt idx="24">
                  <c:v>31490503</c:v>
                </c:pt>
                <c:pt idx="25">
                  <c:v>27693394</c:v>
                </c:pt>
                <c:pt idx="26">
                  <c:v>760887775</c:v>
                </c:pt>
                <c:pt idx="27">
                  <c:v>27114043</c:v>
                </c:pt>
                <c:pt idx="28">
                  <c:v>414182210</c:v>
                </c:pt>
                <c:pt idx="29">
                  <c:v>1663653177</c:v>
                </c:pt>
                <c:pt idx="30">
                  <c:v>25897087</c:v>
                </c:pt>
                <c:pt idx="31">
                  <c:v>864942200</c:v>
                </c:pt>
                <c:pt idx="32">
                  <c:v>606720187</c:v>
                </c:pt>
                <c:pt idx="33">
                  <c:v>157417885</c:v>
                </c:pt>
                <c:pt idx="34">
                  <c:v>1836649011</c:v>
                </c:pt>
                <c:pt idx="35">
                  <c:v>273769984</c:v>
                </c:pt>
                <c:pt idx="36">
                  <c:v>1443060973</c:v>
                </c:pt>
              </c:numCache>
            </c:numRef>
          </c:val>
          <c:extLst>
            <c:ext xmlns:c16="http://schemas.microsoft.com/office/drawing/2014/chart" uri="{C3380CC4-5D6E-409C-BE32-E72D297353CC}">
              <c16:uniqueId val="{0000004A-2D12-4789-86D6-94EEB1B893B5}"/>
            </c:ext>
          </c:extLst>
        </c:ser>
        <c:ser>
          <c:idx val="1"/>
          <c:order val="1"/>
          <c:tx>
            <c:strRef>
              <c:f>covid_19_india!$M$296</c:f>
              <c:strCache>
                <c:ptCount val="1"/>
                <c:pt idx="0">
                  <c:v>Sum of Total Individuals Vaccinated</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C-2D12-4789-86D6-94EEB1B893B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E-2D12-4789-86D6-94EEB1B893B5}"/>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50-2D12-4789-86D6-94EEB1B893B5}"/>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52-2D12-4789-86D6-94EEB1B893B5}"/>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54-2D12-4789-86D6-94EEB1B893B5}"/>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56-2D12-4789-86D6-94EEB1B893B5}"/>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58-2D12-4789-86D6-94EEB1B893B5}"/>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5A-2D12-4789-86D6-94EEB1B893B5}"/>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5C-2D12-4789-86D6-94EEB1B893B5}"/>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5E-2D12-4789-86D6-94EEB1B893B5}"/>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60-2D12-4789-86D6-94EEB1B893B5}"/>
              </c:ext>
            </c:extLst>
          </c:dPt>
          <c:dPt>
            <c:idx val="11"/>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62-2D12-4789-86D6-94EEB1B893B5}"/>
              </c:ext>
            </c:extLst>
          </c:dPt>
          <c:dPt>
            <c:idx val="12"/>
            <c:bubble3D val="0"/>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64-2D12-4789-86D6-94EEB1B893B5}"/>
              </c:ext>
            </c:extLst>
          </c:dPt>
          <c:dPt>
            <c:idx val="13"/>
            <c:bubble3D val="0"/>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66-2D12-4789-86D6-94EEB1B893B5}"/>
              </c:ext>
            </c:extLst>
          </c:dPt>
          <c:dPt>
            <c:idx val="14"/>
            <c:bubble3D val="0"/>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68-2D12-4789-86D6-94EEB1B893B5}"/>
              </c:ext>
            </c:extLst>
          </c:dPt>
          <c:dPt>
            <c:idx val="15"/>
            <c:bubble3D val="0"/>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6A-2D12-4789-86D6-94EEB1B893B5}"/>
              </c:ext>
            </c:extLst>
          </c:dPt>
          <c:dPt>
            <c:idx val="16"/>
            <c:bubble3D val="0"/>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6C-2D12-4789-86D6-94EEB1B893B5}"/>
              </c:ext>
            </c:extLst>
          </c:dPt>
          <c:dPt>
            <c:idx val="17"/>
            <c:bubble3D val="0"/>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6E-2D12-4789-86D6-94EEB1B893B5}"/>
              </c:ext>
            </c:extLst>
          </c:dPt>
          <c:dPt>
            <c:idx val="18"/>
            <c:bubble3D val="0"/>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70-2D12-4789-86D6-94EEB1B893B5}"/>
              </c:ext>
            </c:extLst>
          </c:dPt>
          <c:dPt>
            <c:idx val="19"/>
            <c:bubble3D val="0"/>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72-2D12-4789-86D6-94EEB1B893B5}"/>
              </c:ext>
            </c:extLst>
          </c:dPt>
          <c:dPt>
            <c:idx val="20"/>
            <c:bubble3D val="0"/>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74-2D12-4789-86D6-94EEB1B893B5}"/>
              </c:ext>
            </c:extLst>
          </c:dPt>
          <c:dPt>
            <c:idx val="21"/>
            <c:bubble3D val="0"/>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76-2D12-4789-86D6-94EEB1B893B5}"/>
              </c:ext>
            </c:extLst>
          </c:dPt>
          <c:dPt>
            <c:idx val="22"/>
            <c:bubble3D val="0"/>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78-2D12-4789-86D6-94EEB1B893B5}"/>
              </c:ext>
            </c:extLst>
          </c:dPt>
          <c:dPt>
            <c:idx val="23"/>
            <c:bubble3D val="0"/>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7A-2D12-4789-86D6-94EEB1B893B5}"/>
              </c:ext>
            </c:extLst>
          </c:dPt>
          <c:dPt>
            <c:idx val="24"/>
            <c:bubble3D val="0"/>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7C-2D12-4789-86D6-94EEB1B893B5}"/>
              </c:ext>
            </c:extLst>
          </c:dPt>
          <c:dPt>
            <c:idx val="25"/>
            <c:bubble3D val="0"/>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7E-2D12-4789-86D6-94EEB1B893B5}"/>
              </c:ext>
            </c:extLst>
          </c:dPt>
          <c:dPt>
            <c:idx val="26"/>
            <c:bubble3D val="0"/>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80-2D12-4789-86D6-94EEB1B893B5}"/>
              </c:ext>
            </c:extLst>
          </c:dPt>
          <c:dPt>
            <c:idx val="27"/>
            <c:bubble3D val="0"/>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82-2D12-4789-86D6-94EEB1B893B5}"/>
              </c:ext>
            </c:extLst>
          </c:dPt>
          <c:dPt>
            <c:idx val="28"/>
            <c:bubble3D val="0"/>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84-2D12-4789-86D6-94EEB1B893B5}"/>
              </c:ext>
            </c:extLst>
          </c:dPt>
          <c:dPt>
            <c:idx val="29"/>
            <c:bubble3D val="0"/>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86-2D12-4789-86D6-94EEB1B893B5}"/>
              </c:ext>
            </c:extLst>
          </c:dPt>
          <c:dPt>
            <c:idx val="30"/>
            <c:bubble3D val="0"/>
            <c:spPr>
              <a:gradFill rotWithShape="1">
                <a:gsLst>
                  <a:gs pos="0">
                    <a:schemeClr val="accent1">
                      <a:lumMod val="50000"/>
                      <a:satMod val="103000"/>
                      <a:lumMod val="102000"/>
                      <a:tint val="94000"/>
                    </a:schemeClr>
                  </a:gs>
                  <a:gs pos="50000">
                    <a:schemeClr val="accent1">
                      <a:lumMod val="50000"/>
                      <a:satMod val="110000"/>
                      <a:lumMod val="100000"/>
                      <a:shade val="100000"/>
                    </a:schemeClr>
                  </a:gs>
                  <a:gs pos="100000">
                    <a:schemeClr val="accent1">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88-2D12-4789-86D6-94EEB1B893B5}"/>
              </c:ext>
            </c:extLst>
          </c:dPt>
          <c:dPt>
            <c:idx val="31"/>
            <c:bubble3D val="0"/>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8A-2D12-4789-86D6-94EEB1B893B5}"/>
              </c:ext>
            </c:extLst>
          </c:dPt>
          <c:dPt>
            <c:idx val="32"/>
            <c:bubble3D val="0"/>
            <c:spPr>
              <a:gradFill rotWithShape="1">
                <a:gsLst>
                  <a:gs pos="0">
                    <a:schemeClr val="accent3">
                      <a:lumMod val="50000"/>
                      <a:satMod val="103000"/>
                      <a:lumMod val="102000"/>
                      <a:tint val="94000"/>
                    </a:schemeClr>
                  </a:gs>
                  <a:gs pos="50000">
                    <a:schemeClr val="accent3">
                      <a:lumMod val="50000"/>
                      <a:satMod val="110000"/>
                      <a:lumMod val="100000"/>
                      <a:shade val="100000"/>
                    </a:schemeClr>
                  </a:gs>
                  <a:gs pos="100000">
                    <a:schemeClr val="accent3">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8C-2D12-4789-86D6-94EEB1B893B5}"/>
              </c:ext>
            </c:extLst>
          </c:dPt>
          <c:dPt>
            <c:idx val="33"/>
            <c:bubble3D val="0"/>
            <c:spPr>
              <a:gradFill rotWithShape="1">
                <a:gsLst>
                  <a:gs pos="0">
                    <a:schemeClr val="accent4">
                      <a:lumMod val="50000"/>
                      <a:satMod val="103000"/>
                      <a:lumMod val="102000"/>
                      <a:tint val="94000"/>
                    </a:schemeClr>
                  </a:gs>
                  <a:gs pos="50000">
                    <a:schemeClr val="accent4">
                      <a:lumMod val="50000"/>
                      <a:satMod val="110000"/>
                      <a:lumMod val="100000"/>
                      <a:shade val="100000"/>
                    </a:schemeClr>
                  </a:gs>
                  <a:gs pos="100000">
                    <a:schemeClr val="accent4">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8E-2D12-4789-86D6-94EEB1B893B5}"/>
              </c:ext>
            </c:extLst>
          </c:dPt>
          <c:dPt>
            <c:idx val="34"/>
            <c:bubble3D val="0"/>
            <c:spPr>
              <a:gradFill rotWithShape="1">
                <a:gsLst>
                  <a:gs pos="0">
                    <a:schemeClr val="accent5">
                      <a:lumMod val="50000"/>
                      <a:satMod val="103000"/>
                      <a:lumMod val="102000"/>
                      <a:tint val="94000"/>
                    </a:schemeClr>
                  </a:gs>
                  <a:gs pos="50000">
                    <a:schemeClr val="accent5">
                      <a:lumMod val="50000"/>
                      <a:satMod val="110000"/>
                      <a:lumMod val="100000"/>
                      <a:shade val="100000"/>
                    </a:schemeClr>
                  </a:gs>
                  <a:gs pos="100000">
                    <a:schemeClr val="accent5">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90-2D12-4789-86D6-94EEB1B893B5}"/>
              </c:ext>
            </c:extLst>
          </c:dPt>
          <c:dPt>
            <c:idx val="35"/>
            <c:bubble3D val="0"/>
            <c:spPr>
              <a:gradFill rotWithShape="1">
                <a:gsLst>
                  <a:gs pos="0">
                    <a:schemeClr val="accent6">
                      <a:lumMod val="50000"/>
                      <a:satMod val="103000"/>
                      <a:lumMod val="102000"/>
                      <a:tint val="94000"/>
                    </a:schemeClr>
                  </a:gs>
                  <a:gs pos="50000">
                    <a:schemeClr val="accent6">
                      <a:lumMod val="50000"/>
                      <a:satMod val="110000"/>
                      <a:lumMod val="100000"/>
                      <a:shade val="100000"/>
                    </a:schemeClr>
                  </a:gs>
                  <a:gs pos="100000">
                    <a:schemeClr val="accent6">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92-2D12-4789-86D6-94EEB1B893B5}"/>
              </c:ext>
            </c:extLst>
          </c:dPt>
          <c:dPt>
            <c:idx val="36"/>
            <c:bubble3D val="0"/>
            <c:spPr>
              <a:gradFill rotWithShape="1">
                <a:gsLst>
                  <a:gs pos="0">
                    <a:schemeClr val="accent1">
                      <a:lumMod val="70000"/>
                      <a:lumOff val="30000"/>
                      <a:satMod val="103000"/>
                      <a:lumMod val="102000"/>
                      <a:tint val="94000"/>
                    </a:schemeClr>
                  </a:gs>
                  <a:gs pos="50000">
                    <a:schemeClr val="accent1">
                      <a:lumMod val="70000"/>
                      <a:lumOff val="30000"/>
                      <a:satMod val="110000"/>
                      <a:lumMod val="100000"/>
                      <a:shade val="100000"/>
                    </a:schemeClr>
                  </a:gs>
                  <a:gs pos="100000">
                    <a:schemeClr val="accent1">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94-2D12-4789-86D6-94EEB1B893B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covid_19_india!$K$297:$K$334</c:f>
              <c:strCache>
                <c:ptCount val="37"/>
                <c:pt idx="0">
                  <c:v>Andaman and Nicobar Islands</c:v>
                </c:pt>
                <c:pt idx="1">
                  <c:v>Andhra Pradesh</c:v>
                </c:pt>
                <c:pt idx="2">
                  <c:v>Arunachal Pradesh</c:v>
                </c:pt>
                <c:pt idx="3">
                  <c:v>Assam</c:v>
                </c:pt>
                <c:pt idx="4">
                  <c:v>Bihar</c:v>
                </c:pt>
                <c:pt idx="5">
                  <c:v>Chandigarh</c:v>
                </c:pt>
                <c:pt idx="6">
                  <c:v>Chhattisgarh</c:v>
                </c:pt>
                <c:pt idx="7">
                  <c:v>Dadra and Nagar Haveli and Daman and Diu</c:v>
                </c:pt>
                <c:pt idx="8">
                  <c:v>Delhi</c:v>
                </c:pt>
                <c:pt idx="9">
                  <c:v>Goa</c:v>
                </c:pt>
                <c:pt idx="10">
                  <c:v>Gujarat</c:v>
                </c:pt>
                <c:pt idx="11">
                  <c:v>Haryana</c:v>
                </c:pt>
                <c:pt idx="12">
                  <c:v>Himachal Pradesh</c:v>
                </c:pt>
                <c:pt idx="13">
                  <c:v>India</c:v>
                </c:pt>
                <c:pt idx="14">
                  <c:v>Jammu and Kashmir</c:v>
                </c:pt>
                <c:pt idx="15">
                  <c:v>Jharkhand</c:v>
                </c:pt>
                <c:pt idx="16">
                  <c:v>Karnataka</c:v>
                </c:pt>
                <c:pt idx="17">
                  <c:v>Kerala</c:v>
                </c:pt>
                <c:pt idx="18">
                  <c:v>Ladakh</c:v>
                </c:pt>
                <c:pt idx="19">
                  <c:v>Lakshadweep</c:v>
                </c:pt>
                <c:pt idx="20">
                  <c:v>Madhya Pradesh</c:v>
                </c:pt>
                <c:pt idx="21">
                  <c:v>Maharashtra</c:v>
                </c:pt>
                <c:pt idx="22">
                  <c:v>Manipur</c:v>
                </c:pt>
                <c:pt idx="23">
                  <c:v>Meghalaya</c:v>
                </c:pt>
                <c:pt idx="24">
                  <c:v>Mizoram</c:v>
                </c:pt>
                <c:pt idx="25">
                  <c:v>Nagaland</c:v>
                </c:pt>
                <c:pt idx="26">
                  <c:v>Odisha</c:v>
                </c:pt>
                <c:pt idx="27">
                  <c:v>Puducherry</c:v>
                </c:pt>
                <c:pt idx="28">
                  <c:v>Punjab</c:v>
                </c:pt>
                <c:pt idx="29">
                  <c:v>Rajasthan</c:v>
                </c:pt>
                <c:pt idx="30">
                  <c:v>Sikkim</c:v>
                </c:pt>
                <c:pt idx="31">
                  <c:v>Tamil Nadu</c:v>
                </c:pt>
                <c:pt idx="32">
                  <c:v>Telangana</c:v>
                </c:pt>
                <c:pt idx="33">
                  <c:v>Tripura</c:v>
                </c:pt>
                <c:pt idx="34">
                  <c:v>Uttar Pradesh</c:v>
                </c:pt>
                <c:pt idx="35">
                  <c:v>Uttarakhand</c:v>
                </c:pt>
                <c:pt idx="36">
                  <c:v>West Bengal</c:v>
                </c:pt>
              </c:strCache>
            </c:strRef>
          </c:cat>
          <c:val>
            <c:numRef>
              <c:f>covid_19_india!$M$297:$M$334</c:f>
              <c:numCache>
                <c:formatCode>General</c:formatCode>
                <c:ptCount val="37"/>
                <c:pt idx="0">
                  <c:v>9942734</c:v>
                </c:pt>
                <c:pt idx="1">
                  <c:v>716034336</c:v>
                </c:pt>
                <c:pt idx="2">
                  <c:v>27207820</c:v>
                </c:pt>
                <c:pt idx="3">
                  <c:v>311510720</c:v>
                </c:pt>
                <c:pt idx="4">
                  <c:v>830004925</c:v>
                </c:pt>
                <c:pt idx="5">
                  <c:v>25032505</c:v>
                </c:pt>
                <c:pt idx="6">
                  <c:v>517114289</c:v>
                </c:pt>
                <c:pt idx="7">
                  <c:v>16009176</c:v>
                </c:pt>
                <c:pt idx="8">
                  <c:v>378882235</c:v>
                </c:pt>
                <c:pt idx="9">
                  <c:v>41881842</c:v>
                </c:pt>
                <c:pt idx="10">
                  <c:v>1320172816</c:v>
                </c:pt>
                <c:pt idx="11">
                  <c:v>453956778</c:v>
                </c:pt>
                <c:pt idx="12">
                  <c:v>189548517</c:v>
                </c:pt>
                <c:pt idx="13">
                  <c:v>16754776975</c:v>
                </c:pt>
                <c:pt idx="14">
                  <c:v>250248591</c:v>
                </c:pt>
                <c:pt idx="15">
                  <c:v>359046296</c:v>
                </c:pt>
                <c:pt idx="16">
                  <c:v>1096856361</c:v>
                </c:pt>
                <c:pt idx="17">
                  <c:v>751401019</c:v>
                </c:pt>
                <c:pt idx="18">
                  <c:v>11528285</c:v>
                </c:pt>
                <c:pt idx="19">
                  <c:v>2686210</c:v>
                </c:pt>
                <c:pt idx="20">
                  <c:v>989725813</c:v>
                </c:pt>
                <c:pt idx="21">
                  <c:v>1717369357</c:v>
                </c:pt>
                <c:pt idx="22">
                  <c:v>33838992</c:v>
                </c:pt>
                <c:pt idx="23">
                  <c:v>34701328</c:v>
                </c:pt>
                <c:pt idx="24">
                  <c:v>26838882</c:v>
                </c:pt>
                <c:pt idx="25">
                  <c:v>22891022</c:v>
                </c:pt>
                <c:pt idx="26">
                  <c:v>628806269</c:v>
                </c:pt>
                <c:pt idx="27">
                  <c:v>23035660</c:v>
                </c:pt>
                <c:pt idx="28">
                  <c:v>352568871</c:v>
                </c:pt>
                <c:pt idx="29">
                  <c:v>1390911300</c:v>
                </c:pt>
                <c:pt idx="30">
                  <c:v>20925439</c:v>
                </c:pt>
                <c:pt idx="31">
                  <c:v>702609890</c:v>
                </c:pt>
                <c:pt idx="32">
                  <c:v>507318557</c:v>
                </c:pt>
                <c:pt idx="33">
                  <c:v>117259589</c:v>
                </c:pt>
                <c:pt idx="34">
                  <c:v>1526352061</c:v>
                </c:pt>
                <c:pt idx="35">
                  <c:v>217779307</c:v>
                </c:pt>
                <c:pt idx="36">
                  <c:v>1126839571</c:v>
                </c:pt>
              </c:numCache>
            </c:numRef>
          </c:val>
          <c:extLst>
            <c:ext xmlns:c16="http://schemas.microsoft.com/office/drawing/2014/chart" uri="{C3380CC4-5D6E-409C-BE32-E72D297353CC}">
              <c16:uniqueId val="{00000095-2D12-4789-86D6-94EEB1B893B5}"/>
            </c:ext>
          </c:extLst>
        </c:ser>
        <c:ser>
          <c:idx val="2"/>
          <c:order val="2"/>
          <c:tx>
            <c:strRef>
              <c:f>covid_19_india!$N$296</c:f>
              <c:strCache>
                <c:ptCount val="1"/>
                <c:pt idx="0">
                  <c:v>Sum of Total Covaxin Administered</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97-2D12-4789-86D6-94EEB1B893B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99-2D12-4789-86D6-94EEB1B893B5}"/>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9B-2D12-4789-86D6-94EEB1B893B5}"/>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9D-2D12-4789-86D6-94EEB1B893B5}"/>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9F-2D12-4789-86D6-94EEB1B893B5}"/>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A1-2D12-4789-86D6-94EEB1B893B5}"/>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A3-2D12-4789-86D6-94EEB1B893B5}"/>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A5-2D12-4789-86D6-94EEB1B893B5}"/>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A7-2D12-4789-86D6-94EEB1B893B5}"/>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A9-2D12-4789-86D6-94EEB1B893B5}"/>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AB-2D12-4789-86D6-94EEB1B893B5}"/>
              </c:ext>
            </c:extLst>
          </c:dPt>
          <c:dPt>
            <c:idx val="11"/>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AD-2D12-4789-86D6-94EEB1B893B5}"/>
              </c:ext>
            </c:extLst>
          </c:dPt>
          <c:dPt>
            <c:idx val="12"/>
            <c:bubble3D val="0"/>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AF-2D12-4789-86D6-94EEB1B893B5}"/>
              </c:ext>
            </c:extLst>
          </c:dPt>
          <c:dPt>
            <c:idx val="13"/>
            <c:bubble3D val="0"/>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B1-2D12-4789-86D6-94EEB1B893B5}"/>
              </c:ext>
            </c:extLst>
          </c:dPt>
          <c:dPt>
            <c:idx val="14"/>
            <c:bubble3D val="0"/>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B3-2D12-4789-86D6-94EEB1B893B5}"/>
              </c:ext>
            </c:extLst>
          </c:dPt>
          <c:dPt>
            <c:idx val="15"/>
            <c:bubble3D val="0"/>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B5-2D12-4789-86D6-94EEB1B893B5}"/>
              </c:ext>
            </c:extLst>
          </c:dPt>
          <c:dPt>
            <c:idx val="16"/>
            <c:bubble3D val="0"/>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B7-2D12-4789-86D6-94EEB1B893B5}"/>
              </c:ext>
            </c:extLst>
          </c:dPt>
          <c:dPt>
            <c:idx val="17"/>
            <c:bubble3D val="0"/>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B9-2D12-4789-86D6-94EEB1B893B5}"/>
              </c:ext>
            </c:extLst>
          </c:dPt>
          <c:dPt>
            <c:idx val="18"/>
            <c:bubble3D val="0"/>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BB-2D12-4789-86D6-94EEB1B893B5}"/>
              </c:ext>
            </c:extLst>
          </c:dPt>
          <c:dPt>
            <c:idx val="19"/>
            <c:bubble3D val="0"/>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BD-2D12-4789-86D6-94EEB1B893B5}"/>
              </c:ext>
            </c:extLst>
          </c:dPt>
          <c:dPt>
            <c:idx val="20"/>
            <c:bubble3D val="0"/>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BF-2D12-4789-86D6-94EEB1B893B5}"/>
              </c:ext>
            </c:extLst>
          </c:dPt>
          <c:dPt>
            <c:idx val="21"/>
            <c:bubble3D val="0"/>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C1-2D12-4789-86D6-94EEB1B893B5}"/>
              </c:ext>
            </c:extLst>
          </c:dPt>
          <c:dPt>
            <c:idx val="22"/>
            <c:bubble3D val="0"/>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C3-2D12-4789-86D6-94EEB1B893B5}"/>
              </c:ext>
            </c:extLst>
          </c:dPt>
          <c:dPt>
            <c:idx val="23"/>
            <c:bubble3D val="0"/>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C5-2D12-4789-86D6-94EEB1B893B5}"/>
              </c:ext>
            </c:extLst>
          </c:dPt>
          <c:dPt>
            <c:idx val="24"/>
            <c:bubble3D val="0"/>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C7-2D12-4789-86D6-94EEB1B893B5}"/>
              </c:ext>
            </c:extLst>
          </c:dPt>
          <c:dPt>
            <c:idx val="25"/>
            <c:bubble3D val="0"/>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C9-2D12-4789-86D6-94EEB1B893B5}"/>
              </c:ext>
            </c:extLst>
          </c:dPt>
          <c:dPt>
            <c:idx val="26"/>
            <c:bubble3D val="0"/>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CB-2D12-4789-86D6-94EEB1B893B5}"/>
              </c:ext>
            </c:extLst>
          </c:dPt>
          <c:dPt>
            <c:idx val="27"/>
            <c:bubble3D val="0"/>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CD-2D12-4789-86D6-94EEB1B893B5}"/>
              </c:ext>
            </c:extLst>
          </c:dPt>
          <c:dPt>
            <c:idx val="28"/>
            <c:bubble3D val="0"/>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CF-2D12-4789-86D6-94EEB1B893B5}"/>
              </c:ext>
            </c:extLst>
          </c:dPt>
          <c:dPt>
            <c:idx val="29"/>
            <c:bubble3D val="0"/>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D1-2D12-4789-86D6-94EEB1B893B5}"/>
              </c:ext>
            </c:extLst>
          </c:dPt>
          <c:dPt>
            <c:idx val="30"/>
            <c:bubble3D val="0"/>
            <c:spPr>
              <a:gradFill rotWithShape="1">
                <a:gsLst>
                  <a:gs pos="0">
                    <a:schemeClr val="accent1">
                      <a:lumMod val="50000"/>
                      <a:satMod val="103000"/>
                      <a:lumMod val="102000"/>
                      <a:tint val="94000"/>
                    </a:schemeClr>
                  </a:gs>
                  <a:gs pos="50000">
                    <a:schemeClr val="accent1">
                      <a:lumMod val="50000"/>
                      <a:satMod val="110000"/>
                      <a:lumMod val="100000"/>
                      <a:shade val="100000"/>
                    </a:schemeClr>
                  </a:gs>
                  <a:gs pos="100000">
                    <a:schemeClr val="accent1">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D3-2D12-4789-86D6-94EEB1B893B5}"/>
              </c:ext>
            </c:extLst>
          </c:dPt>
          <c:dPt>
            <c:idx val="31"/>
            <c:bubble3D val="0"/>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D5-2D12-4789-86D6-94EEB1B893B5}"/>
              </c:ext>
            </c:extLst>
          </c:dPt>
          <c:dPt>
            <c:idx val="32"/>
            <c:bubble3D val="0"/>
            <c:spPr>
              <a:gradFill rotWithShape="1">
                <a:gsLst>
                  <a:gs pos="0">
                    <a:schemeClr val="accent3">
                      <a:lumMod val="50000"/>
                      <a:satMod val="103000"/>
                      <a:lumMod val="102000"/>
                      <a:tint val="94000"/>
                    </a:schemeClr>
                  </a:gs>
                  <a:gs pos="50000">
                    <a:schemeClr val="accent3">
                      <a:lumMod val="50000"/>
                      <a:satMod val="110000"/>
                      <a:lumMod val="100000"/>
                      <a:shade val="100000"/>
                    </a:schemeClr>
                  </a:gs>
                  <a:gs pos="100000">
                    <a:schemeClr val="accent3">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D7-2D12-4789-86D6-94EEB1B893B5}"/>
              </c:ext>
            </c:extLst>
          </c:dPt>
          <c:dPt>
            <c:idx val="33"/>
            <c:bubble3D val="0"/>
            <c:spPr>
              <a:gradFill rotWithShape="1">
                <a:gsLst>
                  <a:gs pos="0">
                    <a:schemeClr val="accent4">
                      <a:lumMod val="50000"/>
                      <a:satMod val="103000"/>
                      <a:lumMod val="102000"/>
                      <a:tint val="94000"/>
                    </a:schemeClr>
                  </a:gs>
                  <a:gs pos="50000">
                    <a:schemeClr val="accent4">
                      <a:lumMod val="50000"/>
                      <a:satMod val="110000"/>
                      <a:lumMod val="100000"/>
                      <a:shade val="100000"/>
                    </a:schemeClr>
                  </a:gs>
                  <a:gs pos="100000">
                    <a:schemeClr val="accent4">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D9-2D12-4789-86D6-94EEB1B893B5}"/>
              </c:ext>
            </c:extLst>
          </c:dPt>
          <c:dPt>
            <c:idx val="34"/>
            <c:bubble3D val="0"/>
            <c:spPr>
              <a:gradFill rotWithShape="1">
                <a:gsLst>
                  <a:gs pos="0">
                    <a:schemeClr val="accent5">
                      <a:lumMod val="50000"/>
                      <a:satMod val="103000"/>
                      <a:lumMod val="102000"/>
                      <a:tint val="94000"/>
                    </a:schemeClr>
                  </a:gs>
                  <a:gs pos="50000">
                    <a:schemeClr val="accent5">
                      <a:lumMod val="50000"/>
                      <a:satMod val="110000"/>
                      <a:lumMod val="100000"/>
                      <a:shade val="100000"/>
                    </a:schemeClr>
                  </a:gs>
                  <a:gs pos="100000">
                    <a:schemeClr val="accent5">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DB-2D12-4789-86D6-94EEB1B893B5}"/>
              </c:ext>
            </c:extLst>
          </c:dPt>
          <c:dPt>
            <c:idx val="35"/>
            <c:bubble3D val="0"/>
            <c:spPr>
              <a:gradFill rotWithShape="1">
                <a:gsLst>
                  <a:gs pos="0">
                    <a:schemeClr val="accent6">
                      <a:lumMod val="50000"/>
                      <a:satMod val="103000"/>
                      <a:lumMod val="102000"/>
                      <a:tint val="94000"/>
                    </a:schemeClr>
                  </a:gs>
                  <a:gs pos="50000">
                    <a:schemeClr val="accent6">
                      <a:lumMod val="50000"/>
                      <a:satMod val="110000"/>
                      <a:lumMod val="100000"/>
                      <a:shade val="100000"/>
                    </a:schemeClr>
                  </a:gs>
                  <a:gs pos="100000">
                    <a:schemeClr val="accent6">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DD-2D12-4789-86D6-94EEB1B893B5}"/>
              </c:ext>
            </c:extLst>
          </c:dPt>
          <c:dPt>
            <c:idx val="36"/>
            <c:bubble3D val="0"/>
            <c:spPr>
              <a:gradFill rotWithShape="1">
                <a:gsLst>
                  <a:gs pos="0">
                    <a:schemeClr val="accent1">
                      <a:lumMod val="70000"/>
                      <a:lumOff val="30000"/>
                      <a:satMod val="103000"/>
                      <a:lumMod val="102000"/>
                      <a:tint val="94000"/>
                    </a:schemeClr>
                  </a:gs>
                  <a:gs pos="50000">
                    <a:schemeClr val="accent1">
                      <a:lumMod val="70000"/>
                      <a:lumOff val="30000"/>
                      <a:satMod val="110000"/>
                      <a:lumMod val="100000"/>
                      <a:shade val="100000"/>
                    </a:schemeClr>
                  </a:gs>
                  <a:gs pos="100000">
                    <a:schemeClr val="accent1">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DF-2D12-4789-86D6-94EEB1B893B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covid_19_india!$K$297:$K$334</c:f>
              <c:strCache>
                <c:ptCount val="37"/>
                <c:pt idx="0">
                  <c:v>Andaman and Nicobar Islands</c:v>
                </c:pt>
                <c:pt idx="1">
                  <c:v>Andhra Pradesh</c:v>
                </c:pt>
                <c:pt idx="2">
                  <c:v>Arunachal Pradesh</c:v>
                </c:pt>
                <c:pt idx="3">
                  <c:v>Assam</c:v>
                </c:pt>
                <c:pt idx="4">
                  <c:v>Bihar</c:v>
                </c:pt>
                <c:pt idx="5">
                  <c:v>Chandigarh</c:v>
                </c:pt>
                <c:pt idx="6">
                  <c:v>Chhattisgarh</c:v>
                </c:pt>
                <c:pt idx="7">
                  <c:v>Dadra and Nagar Haveli and Daman and Diu</c:v>
                </c:pt>
                <c:pt idx="8">
                  <c:v>Delhi</c:v>
                </c:pt>
                <c:pt idx="9">
                  <c:v>Goa</c:v>
                </c:pt>
                <c:pt idx="10">
                  <c:v>Gujarat</c:v>
                </c:pt>
                <c:pt idx="11">
                  <c:v>Haryana</c:v>
                </c:pt>
                <c:pt idx="12">
                  <c:v>Himachal Pradesh</c:v>
                </c:pt>
                <c:pt idx="13">
                  <c:v>India</c:v>
                </c:pt>
                <c:pt idx="14">
                  <c:v>Jammu and Kashmir</c:v>
                </c:pt>
                <c:pt idx="15">
                  <c:v>Jharkhand</c:v>
                </c:pt>
                <c:pt idx="16">
                  <c:v>Karnataka</c:v>
                </c:pt>
                <c:pt idx="17">
                  <c:v>Kerala</c:v>
                </c:pt>
                <c:pt idx="18">
                  <c:v>Ladakh</c:v>
                </c:pt>
                <c:pt idx="19">
                  <c:v>Lakshadweep</c:v>
                </c:pt>
                <c:pt idx="20">
                  <c:v>Madhya Pradesh</c:v>
                </c:pt>
                <c:pt idx="21">
                  <c:v>Maharashtra</c:v>
                </c:pt>
                <c:pt idx="22">
                  <c:v>Manipur</c:v>
                </c:pt>
                <c:pt idx="23">
                  <c:v>Meghalaya</c:v>
                </c:pt>
                <c:pt idx="24">
                  <c:v>Mizoram</c:v>
                </c:pt>
                <c:pt idx="25">
                  <c:v>Nagaland</c:v>
                </c:pt>
                <c:pt idx="26">
                  <c:v>Odisha</c:v>
                </c:pt>
                <c:pt idx="27">
                  <c:v>Puducherry</c:v>
                </c:pt>
                <c:pt idx="28">
                  <c:v>Punjab</c:v>
                </c:pt>
                <c:pt idx="29">
                  <c:v>Rajasthan</c:v>
                </c:pt>
                <c:pt idx="30">
                  <c:v>Sikkim</c:v>
                </c:pt>
                <c:pt idx="31">
                  <c:v>Tamil Nadu</c:v>
                </c:pt>
                <c:pt idx="32">
                  <c:v>Telangana</c:v>
                </c:pt>
                <c:pt idx="33">
                  <c:v>Tripura</c:v>
                </c:pt>
                <c:pt idx="34">
                  <c:v>Uttar Pradesh</c:v>
                </c:pt>
                <c:pt idx="35">
                  <c:v>Uttarakhand</c:v>
                </c:pt>
                <c:pt idx="36">
                  <c:v>West Bengal</c:v>
                </c:pt>
              </c:strCache>
            </c:strRef>
          </c:cat>
          <c:val>
            <c:numRef>
              <c:f>covid_19_india!$N$297:$N$334</c:f>
              <c:numCache>
                <c:formatCode>General</c:formatCode>
                <c:ptCount val="37"/>
                <c:pt idx="0">
                  <c:v>0</c:v>
                </c:pt>
                <c:pt idx="1">
                  <c:v>155998977</c:v>
                </c:pt>
                <c:pt idx="2">
                  <c:v>1820</c:v>
                </c:pt>
                <c:pt idx="3">
                  <c:v>68953907</c:v>
                </c:pt>
                <c:pt idx="4">
                  <c:v>77972516</c:v>
                </c:pt>
                <c:pt idx="5">
                  <c:v>20089</c:v>
                </c:pt>
                <c:pt idx="6">
                  <c:v>20137520</c:v>
                </c:pt>
                <c:pt idx="7">
                  <c:v>216</c:v>
                </c:pt>
                <c:pt idx="8">
                  <c:v>139775575</c:v>
                </c:pt>
                <c:pt idx="9">
                  <c:v>625054</c:v>
                </c:pt>
                <c:pt idx="10">
                  <c:v>190944782</c:v>
                </c:pt>
                <c:pt idx="11">
                  <c:v>72959714</c:v>
                </c:pt>
                <c:pt idx="12">
                  <c:v>25713</c:v>
                </c:pt>
                <c:pt idx="13">
                  <c:v>2204448108</c:v>
                </c:pt>
                <c:pt idx="14">
                  <c:v>4041629</c:v>
                </c:pt>
                <c:pt idx="15">
                  <c:v>53348766</c:v>
                </c:pt>
                <c:pt idx="16">
                  <c:v>136080860</c:v>
                </c:pt>
                <c:pt idx="17">
                  <c:v>64541503</c:v>
                </c:pt>
                <c:pt idx="18">
                  <c:v>910</c:v>
                </c:pt>
                <c:pt idx="19">
                  <c:v>75</c:v>
                </c:pt>
                <c:pt idx="20">
                  <c:v>133147945</c:v>
                </c:pt>
                <c:pt idx="21">
                  <c:v>240073678</c:v>
                </c:pt>
                <c:pt idx="22">
                  <c:v>743</c:v>
                </c:pt>
                <c:pt idx="23">
                  <c:v>2275</c:v>
                </c:pt>
                <c:pt idx="24">
                  <c:v>137</c:v>
                </c:pt>
                <c:pt idx="25">
                  <c:v>3736</c:v>
                </c:pt>
                <c:pt idx="26">
                  <c:v>73242639</c:v>
                </c:pt>
                <c:pt idx="27">
                  <c:v>7808</c:v>
                </c:pt>
                <c:pt idx="28">
                  <c:v>36769861</c:v>
                </c:pt>
                <c:pt idx="29">
                  <c:v>128966784</c:v>
                </c:pt>
                <c:pt idx="30">
                  <c:v>3239</c:v>
                </c:pt>
                <c:pt idx="31">
                  <c:v>131944496</c:v>
                </c:pt>
                <c:pt idx="32">
                  <c:v>96803545</c:v>
                </c:pt>
                <c:pt idx="33">
                  <c:v>1187646</c:v>
                </c:pt>
                <c:pt idx="34">
                  <c:v>207119612</c:v>
                </c:pt>
                <c:pt idx="35">
                  <c:v>7614733</c:v>
                </c:pt>
                <c:pt idx="36">
                  <c:v>161606268</c:v>
                </c:pt>
              </c:numCache>
            </c:numRef>
          </c:val>
          <c:extLst>
            <c:ext xmlns:c16="http://schemas.microsoft.com/office/drawing/2014/chart" uri="{C3380CC4-5D6E-409C-BE32-E72D297353CC}">
              <c16:uniqueId val="{000000E0-2D12-4789-86D6-94EEB1B893B5}"/>
            </c:ext>
          </c:extLst>
        </c:ser>
        <c:ser>
          <c:idx val="3"/>
          <c:order val="3"/>
          <c:tx>
            <c:strRef>
              <c:f>covid_19_india!$O$296</c:f>
              <c:strCache>
                <c:ptCount val="1"/>
                <c:pt idx="0">
                  <c:v>Sum of Total CoviShield Administered</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E2-2D12-4789-86D6-94EEB1B893B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E4-2D12-4789-86D6-94EEB1B893B5}"/>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E6-2D12-4789-86D6-94EEB1B893B5}"/>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E8-2D12-4789-86D6-94EEB1B893B5}"/>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EA-2D12-4789-86D6-94EEB1B893B5}"/>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EC-2D12-4789-86D6-94EEB1B893B5}"/>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EE-2D12-4789-86D6-94EEB1B893B5}"/>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F0-2D12-4789-86D6-94EEB1B893B5}"/>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F2-2D12-4789-86D6-94EEB1B893B5}"/>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F4-2D12-4789-86D6-94EEB1B893B5}"/>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F6-2D12-4789-86D6-94EEB1B893B5}"/>
              </c:ext>
            </c:extLst>
          </c:dPt>
          <c:dPt>
            <c:idx val="11"/>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F8-2D12-4789-86D6-94EEB1B893B5}"/>
              </c:ext>
            </c:extLst>
          </c:dPt>
          <c:dPt>
            <c:idx val="12"/>
            <c:bubble3D val="0"/>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FA-2D12-4789-86D6-94EEB1B893B5}"/>
              </c:ext>
            </c:extLst>
          </c:dPt>
          <c:dPt>
            <c:idx val="13"/>
            <c:bubble3D val="0"/>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FC-2D12-4789-86D6-94EEB1B893B5}"/>
              </c:ext>
            </c:extLst>
          </c:dPt>
          <c:dPt>
            <c:idx val="14"/>
            <c:bubble3D val="0"/>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FE-2D12-4789-86D6-94EEB1B893B5}"/>
              </c:ext>
            </c:extLst>
          </c:dPt>
          <c:dPt>
            <c:idx val="15"/>
            <c:bubble3D val="0"/>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100-2D12-4789-86D6-94EEB1B893B5}"/>
              </c:ext>
            </c:extLst>
          </c:dPt>
          <c:dPt>
            <c:idx val="16"/>
            <c:bubble3D val="0"/>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102-2D12-4789-86D6-94EEB1B893B5}"/>
              </c:ext>
            </c:extLst>
          </c:dPt>
          <c:dPt>
            <c:idx val="17"/>
            <c:bubble3D val="0"/>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104-2D12-4789-86D6-94EEB1B893B5}"/>
              </c:ext>
            </c:extLst>
          </c:dPt>
          <c:dPt>
            <c:idx val="18"/>
            <c:bubble3D val="0"/>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106-2D12-4789-86D6-94EEB1B893B5}"/>
              </c:ext>
            </c:extLst>
          </c:dPt>
          <c:dPt>
            <c:idx val="19"/>
            <c:bubble3D val="0"/>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108-2D12-4789-86D6-94EEB1B893B5}"/>
              </c:ext>
            </c:extLst>
          </c:dPt>
          <c:dPt>
            <c:idx val="20"/>
            <c:bubble3D val="0"/>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10A-2D12-4789-86D6-94EEB1B893B5}"/>
              </c:ext>
            </c:extLst>
          </c:dPt>
          <c:dPt>
            <c:idx val="21"/>
            <c:bubble3D val="0"/>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10C-2D12-4789-86D6-94EEB1B893B5}"/>
              </c:ext>
            </c:extLst>
          </c:dPt>
          <c:dPt>
            <c:idx val="22"/>
            <c:bubble3D val="0"/>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10E-2D12-4789-86D6-94EEB1B893B5}"/>
              </c:ext>
            </c:extLst>
          </c:dPt>
          <c:dPt>
            <c:idx val="23"/>
            <c:bubble3D val="0"/>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110-2D12-4789-86D6-94EEB1B893B5}"/>
              </c:ext>
            </c:extLst>
          </c:dPt>
          <c:dPt>
            <c:idx val="24"/>
            <c:bubble3D val="0"/>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112-2D12-4789-86D6-94EEB1B893B5}"/>
              </c:ext>
            </c:extLst>
          </c:dPt>
          <c:dPt>
            <c:idx val="25"/>
            <c:bubble3D val="0"/>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114-2D12-4789-86D6-94EEB1B893B5}"/>
              </c:ext>
            </c:extLst>
          </c:dPt>
          <c:dPt>
            <c:idx val="26"/>
            <c:bubble3D val="0"/>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116-2D12-4789-86D6-94EEB1B893B5}"/>
              </c:ext>
            </c:extLst>
          </c:dPt>
          <c:dPt>
            <c:idx val="27"/>
            <c:bubble3D val="0"/>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118-2D12-4789-86D6-94EEB1B893B5}"/>
              </c:ext>
            </c:extLst>
          </c:dPt>
          <c:dPt>
            <c:idx val="28"/>
            <c:bubble3D val="0"/>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11A-2D12-4789-86D6-94EEB1B893B5}"/>
              </c:ext>
            </c:extLst>
          </c:dPt>
          <c:dPt>
            <c:idx val="29"/>
            <c:bubble3D val="0"/>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11C-2D12-4789-86D6-94EEB1B893B5}"/>
              </c:ext>
            </c:extLst>
          </c:dPt>
          <c:dPt>
            <c:idx val="30"/>
            <c:bubble3D val="0"/>
            <c:spPr>
              <a:gradFill rotWithShape="1">
                <a:gsLst>
                  <a:gs pos="0">
                    <a:schemeClr val="accent1">
                      <a:lumMod val="50000"/>
                      <a:satMod val="103000"/>
                      <a:lumMod val="102000"/>
                      <a:tint val="94000"/>
                    </a:schemeClr>
                  </a:gs>
                  <a:gs pos="50000">
                    <a:schemeClr val="accent1">
                      <a:lumMod val="50000"/>
                      <a:satMod val="110000"/>
                      <a:lumMod val="100000"/>
                      <a:shade val="100000"/>
                    </a:schemeClr>
                  </a:gs>
                  <a:gs pos="100000">
                    <a:schemeClr val="accent1">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11E-2D12-4789-86D6-94EEB1B893B5}"/>
              </c:ext>
            </c:extLst>
          </c:dPt>
          <c:dPt>
            <c:idx val="31"/>
            <c:bubble3D val="0"/>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120-2D12-4789-86D6-94EEB1B893B5}"/>
              </c:ext>
            </c:extLst>
          </c:dPt>
          <c:dPt>
            <c:idx val="32"/>
            <c:bubble3D val="0"/>
            <c:spPr>
              <a:gradFill rotWithShape="1">
                <a:gsLst>
                  <a:gs pos="0">
                    <a:schemeClr val="accent3">
                      <a:lumMod val="50000"/>
                      <a:satMod val="103000"/>
                      <a:lumMod val="102000"/>
                      <a:tint val="94000"/>
                    </a:schemeClr>
                  </a:gs>
                  <a:gs pos="50000">
                    <a:schemeClr val="accent3">
                      <a:lumMod val="50000"/>
                      <a:satMod val="110000"/>
                      <a:lumMod val="100000"/>
                      <a:shade val="100000"/>
                    </a:schemeClr>
                  </a:gs>
                  <a:gs pos="100000">
                    <a:schemeClr val="accent3">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122-2D12-4789-86D6-94EEB1B893B5}"/>
              </c:ext>
            </c:extLst>
          </c:dPt>
          <c:dPt>
            <c:idx val="33"/>
            <c:bubble3D val="0"/>
            <c:spPr>
              <a:gradFill rotWithShape="1">
                <a:gsLst>
                  <a:gs pos="0">
                    <a:schemeClr val="accent4">
                      <a:lumMod val="50000"/>
                      <a:satMod val="103000"/>
                      <a:lumMod val="102000"/>
                      <a:tint val="94000"/>
                    </a:schemeClr>
                  </a:gs>
                  <a:gs pos="50000">
                    <a:schemeClr val="accent4">
                      <a:lumMod val="50000"/>
                      <a:satMod val="110000"/>
                      <a:lumMod val="100000"/>
                      <a:shade val="100000"/>
                    </a:schemeClr>
                  </a:gs>
                  <a:gs pos="100000">
                    <a:schemeClr val="accent4">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124-2D12-4789-86D6-94EEB1B893B5}"/>
              </c:ext>
            </c:extLst>
          </c:dPt>
          <c:dPt>
            <c:idx val="34"/>
            <c:bubble3D val="0"/>
            <c:spPr>
              <a:gradFill rotWithShape="1">
                <a:gsLst>
                  <a:gs pos="0">
                    <a:schemeClr val="accent5">
                      <a:lumMod val="50000"/>
                      <a:satMod val="103000"/>
                      <a:lumMod val="102000"/>
                      <a:tint val="94000"/>
                    </a:schemeClr>
                  </a:gs>
                  <a:gs pos="50000">
                    <a:schemeClr val="accent5">
                      <a:lumMod val="50000"/>
                      <a:satMod val="110000"/>
                      <a:lumMod val="100000"/>
                      <a:shade val="100000"/>
                    </a:schemeClr>
                  </a:gs>
                  <a:gs pos="100000">
                    <a:schemeClr val="accent5">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126-2D12-4789-86D6-94EEB1B893B5}"/>
              </c:ext>
            </c:extLst>
          </c:dPt>
          <c:dPt>
            <c:idx val="35"/>
            <c:bubble3D val="0"/>
            <c:spPr>
              <a:gradFill rotWithShape="1">
                <a:gsLst>
                  <a:gs pos="0">
                    <a:schemeClr val="accent6">
                      <a:lumMod val="50000"/>
                      <a:satMod val="103000"/>
                      <a:lumMod val="102000"/>
                      <a:tint val="94000"/>
                    </a:schemeClr>
                  </a:gs>
                  <a:gs pos="50000">
                    <a:schemeClr val="accent6">
                      <a:lumMod val="50000"/>
                      <a:satMod val="110000"/>
                      <a:lumMod val="100000"/>
                      <a:shade val="100000"/>
                    </a:schemeClr>
                  </a:gs>
                  <a:gs pos="100000">
                    <a:schemeClr val="accent6">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128-2D12-4789-86D6-94EEB1B893B5}"/>
              </c:ext>
            </c:extLst>
          </c:dPt>
          <c:dPt>
            <c:idx val="36"/>
            <c:bubble3D val="0"/>
            <c:spPr>
              <a:gradFill rotWithShape="1">
                <a:gsLst>
                  <a:gs pos="0">
                    <a:schemeClr val="accent1">
                      <a:lumMod val="70000"/>
                      <a:lumOff val="30000"/>
                      <a:satMod val="103000"/>
                      <a:lumMod val="102000"/>
                      <a:tint val="94000"/>
                    </a:schemeClr>
                  </a:gs>
                  <a:gs pos="50000">
                    <a:schemeClr val="accent1">
                      <a:lumMod val="70000"/>
                      <a:lumOff val="30000"/>
                      <a:satMod val="110000"/>
                      <a:lumMod val="100000"/>
                      <a:shade val="100000"/>
                    </a:schemeClr>
                  </a:gs>
                  <a:gs pos="100000">
                    <a:schemeClr val="accent1">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12A-2D12-4789-86D6-94EEB1B893B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covid_19_india!$K$297:$K$334</c:f>
              <c:strCache>
                <c:ptCount val="37"/>
                <c:pt idx="0">
                  <c:v>Andaman and Nicobar Islands</c:v>
                </c:pt>
                <c:pt idx="1">
                  <c:v>Andhra Pradesh</c:v>
                </c:pt>
                <c:pt idx="2">
                  <c:v>Arunachal Pradesh</c:v>
                </c:pt>
                <c:pt idx="3">
                  <c:v>Assam</c:v>
                </c:pt>
                <c:pt idx="4">
                  <c:v>Bihar</c:v>
                </c:pt>
                <c:pt idx="5">
                  <c:v>Chandigarh</c:v>
                </c:pt>
                <c:pt idx="6">
                  <c:v>Chhattisgarh</c:v>
                </c:pt>
                <c:pt idx="7">
                  <c:v>Dadra and Nagar Haveli and Daman and Diu</c:v>
                </c:pt>
                <c:pt idx="8">
                  <c:v>Delhi</c:v>
                </c:pt>
                <c:pt idx="9">
                  <c:v>Goa</c:v>
                </c:pt>
                <c:pt idx="10">
                  <c:v>Gujarat</c:v>
                </c:pt>
                <c:pt idx="11">
                  <c:v>Haryana</c:v>
                </c:pt>
                <c:pt idx="12">
                  <c:v>Himachal Pradesh</c:v>
                </c:pt>
                <c:pt idx="13">
                  <c:v>India</c:v>
                </c:pt>
                <c:pt idx="14">
                  <c:v>Jammu and Kashmir</c:v>
                </c:pt>
                <c:pt idx="15">
                  <c:v>Jharkhand</c:v>
                </c:pt>
                <c:pt idx="16">
                  <c:v>Karnataka</c:v>
                </c:pt>
                <c:pt idx="17">
                  <c:v>Kerala</c:v>
                </c:pt>
                <c:pt idx="18">
                  <c:v>Ladakh</c:v>
                </c:pt>
                <c:pt idx="19">
                  <c:v>Lakshadweep</c:v>
                </c:pt>
                <c:pt idx="20">
                  <c:v>Madhya Pradesh</c:v>
                </c:pt>
                <c:pt idx="21">
                  <c:v>Maharashtra</c:v>
                </c:pt>
                <c:pt idx="22">
                  <c:v>Manipur</c:v>
                </c:pt>
                <c:pt idx="23">
                  <c:v>Meghalaya</c:v>
                </c:pt>
                <c:pt idx="24">
                  <c:v>Mizoram</c:v>
                </c:pt>
                <c:pt idx="25">
                  <c:v>Nagaland</c:v>
                </c:pt>
                <c:pt idx="26">
                  <c:v>Odisha</c:v>
                </c:pt>
                <c:pt idx="27">
                  <c:v>Puducherry</c:v>
                </c:pt>
                <c:pt idx="28">
                  <c:v>Punjab</c:v>
                </c:pt>
                <c:pt idx="29">
                  <c:v>Rajasthan</c:v>
                </c:pt>
                <c:pt idx="30">
                  <c:v>Sikkim</c:v>
                </c:pt>
                <c:pt idx="31">
                  <c:v>Tamil Nadu</c:v>
                </c:pt>
                <c:pt idx="32">
                  <c:v>Telangana</c:v>
                </c:pt>
                <c:pt idx="33">
                  <c:v>Tripura</c:v>
                </c:pt>
                <c:pt idx="34">
                  <c:v>Uttar Pradesh</c:v>
                </c:pt>
                <c:pt idx="35">
                  <c:v>Uttarakhand</c:v>
                </c:pt>
                <c:pt idx="36">
                  <c:v>West Bengal</c:v>
                </c:pt>
              </c:strCache>
            </c:strRef>
          </c:cat>
          <c:val>
            <c:numRef>
              <c:f>covid_19_india!$O$297:$O$334</c:f>
              <c:numCache>
                <c:formatCode>General</c:formatCode>
                <c:ptCount val="37"/>
                <c:pt idx="0">
                  <c:v>11296006</c:v>
                </c:pt>
                <c:pt idx="1">
                  <c:v>753363528</c:v>
                </c:pt>
                <c:pt idx="2">
                  <c:v>33778691</c:v>
                </c:pt>
                <c:pt idx="3">
                  <c:v>313925975</c:v>
                </c:pt>
                <c:pt idx="4">
                  <c:v>902049317</c:v>
                </c:pt>
                <c:pt idx="5">
                  <c:v>30969272</c:v>
                </c:pt>
                <c:pt idx="6">
                  <c:v>593696922</c:v>
                </c:pt>
                <c:pt idx="7">
                  <c:v>18244317</c:v>
                </c:pt>
                <c:pt idx="8">
                  <c:v>343431470</c:v>
                </c:pt>
                <c:pt idx="9">
                  <c:v>49361534</c:v>
                </c:pt>
                <c:pt idx="10">
                  <c:v>1471653056</c:v>
                </c:pt>
                <c:pt idx="11">
                  <c:v>462109115</c:v>
                </c:pt>
                <c:pt idx="12">
                  <c:v>224286633</c:v>
                </c:pt>
                <c:pt idx="13">
                  <c:v>18160886892</c:v>
                </c:pt>
                <c:pt idx="14">
                  <c:v>293261749</c:v>
                </c:pt>
                <c:pt idx="15">
                  <c:v>371558101</c:v>
                </c:pt>
                <c:pt idx="16">
                  <c:v>1182850587</c:v>
                </c:pt>
                <c:pt idx="17">
                  <c:v>867496055</c:v>
                </c:pt>
                <c:pt idx="18">
                  <c:v>14749455</c:v>
                </c:pt>
                <c:pt idx="19">
                  <c:v>3259807</c:v>
                </c:pt>
                <c:pt idx="20">
                  <c:v>1013956777</c:v>
                </c:pt>
                <c:pt idx="21">
                  <c:v>1850467667</c:v>
                </c:pt>
                <c:pt idx="22">
                  <c:v>40369406</c:v>
                </c:pt>
                <c:pt idx="23">
                  <c:v>41375617</c:v>
                </c:pt>
                <c:pt idx="24">
                  <c:v>31380797</c:v>
                </c:pt>
                <c:pt idx="25">
                  <c:v>27598490</c:v>
                </c:pt>
                <c:pt idx="26">
                  <c:v>685309240</c:v>
                </c:pt>
                <c:pt idx="27">
                  <c:v>27080340</c:v>
                </c:pt>
                <c:pt idx="28">
                  <c:v>376830756</c:v>
                </c:pt>
                <c:pt idx="29">
                  <c:v>1531126826</c:v>
                </c:pt>
                <c:pt idx="30">
                  <c:v>25856288</c:v>
                </c:pt>
                <c:pt idx="31">
                  <c:v>732273281</c:v>
                </c:pt>
                <c:pt idx="32">
                  <c:v>506506123</c:v>
                </c:pt>
                <c:pt idx="33">
                  <c:v>155840420</c:v>
                </c:pt>
                <c:pt idx="34">
                  <c:v>1623684578</c:v>
                </c:pt>
                <c:pt idx="35">
                  <c:v>265656704</c:v>
                </c:pt>
                <c:pt idx="36">
                  <c:v>1278797524</c:v>
                </c:pt>
              </c:numCache>
            </c:numRef>
          </c:val>
          <c:extLst>
            <c:ext xmlns:c16="http://schemas.microsoft.com/office/drawing/2014/chart" uri="{C3380CC4-5D6E-409C-BE32-E72D297353CC}">
              <c16:uniqueId val="{0000012B-2D12-4789-86D6-94EEB1B893B5}"/>
            </c:ext>
          </c:extLst>
        </c:ser>
        <c:dLbls>
          <c:dLblPos val="inEnd"/>
          <c:showLegendKey val="0"/>
          <c:showVal val="0"/>
          <c:showCatName val="0"/>
          <c:showSerName val="0"/>
          <c:showPercent val="1"/>
          <c:showBubbleSize val="0"/>
          <c:showLeaderLines val="0"/>
        </c:dLbls>
        <c:firstSliceAng val="0"/>
      </c:pieChart>
      <c:spPr>
        <a:noFill/>
        <a:ln>
          <a:noFill/>
        </a:ln>
        <a:effectLst/>
      </c:spPr>
    </c:plotArea>
    <c:legend>
      <c:legendPos val="r"/>
      <c:layout>
        <c:manualLayout>
          <c:xMode val="edge"/>
          <c:yMode val="edge"/>
          <c:x val="0.65345337840094908"/>
          <c:y val="0.11073912152001635"/>
          <c:w val="0.30532525188921134"/>
          <c:h val="0.8892609068042415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[1workingcovid_19_india.xlsm]covid_19_india!PivotTable2</c:name>
    <c:fmtId val="47"/>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pivotFmt>
    </c:pivotFmts>
    <c:plotArea>
      <c:layout>
        <c:manualLayout>
          <c:layoutTarget val="inner"/>
          <c:xMode val="edge"/>
          <c:yMode val="edge"/>
          <c:x val="0.16054794570148856"/>
          <c:y val="0.23718641934072138"/>
          <c:w val="0.33024002722891477"/>
          <c:h val="0.67027065560042165"/>
        </c:manualLayout>
      </c:layout>
      <c:pieChart>
        <c:varyColors val="1"/>
        <c:ser>
          <c:idx val="0"/>
          <c:order val="0"/>
          <c:tx>
            <c:strRef>
              <c:f>covid_19_india!$L$17</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D4B-4446-9E81-F0F3E9A599E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D4B-4446-9E81-F0F3E9A599E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D4B-4446-9E81-F0F3E9A599E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D4B-4446-9E81-F0F3E9A599E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D4B-4446-9E81-F0F3E9A599E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D4B-4446-9E81-F0F3E9A599E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D4B-4446-9E81-F0F3E9A599EA}"/>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D4B-4446-9E81-F0F3E9A599EA}"/>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D4B-4446-9E81-F0F3E9A599EA}"/>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D4B-4446-9E81-F0F3E9A599E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covid_19_india!$K$18:$K$28</c:f>
              <c:strCache>
                <c:ptCount val="10"/>
                <c:pt idx="0">
                  <c:v>Andaman and Nicobar Islands</c:v>
                </c:pt>
                <c:pt idx="1">
                  <c:v>Bihar****</c:v>
                </c:pt>
                <c:pt idx="2">
                  <c:v>Cases being reassigned to states</c:v>
                </c:pt>
                <c:pt idx="3">
                  <c:v>Dadra and Nagar Haveli</c:v>
                </c:pt>
                <c:pt idx="4">
                  <c:v>Dadra and Nagar Haveli and Daman and Diu</c:v>
                </c:pt>
                <c:pt idx="5">
                  <c:v>Daman &amp; Diu</c:v>
                </c:pt>
                <c:pt idx="6">
                  <c:v>Himanchal Pradesh</c:v>
                </c:pt>
                <c:pt idx="7">
                  <c:v>Lakshadweep</c:v>
                </c:pt>
                <c:pt idx="8">
                  <c:v>Madhya Pradesh***</c:v>
                </c:pt>
                <c:pt idx="9">
                  <c:v>Unassigned</c:v>
                </c:pt>
              </c:strCache>
            </c:strRef>
          </c:cat>
          <c:val>
            <c:numRef>
              <c:f>covid_19_india!$L$18:$L$28</c:f>
              <c:numCache>
                <c:formatCode>General</c:formatCode>
                <c:ptCount val="10"/>
                <c:pt idx="0">
                  <c:v>1875543</c:v>
                </c:pt>
                <c:pt idx="1">
                  <c:v>1430909</c:v>
                </c:pt>
                <c:pt idx="2">
                  <c:v>345565</c:v>
                </c:pt>
                <c:pt idx="3">
                  <c:v>20722</c:v>
                </c:pt>
                <c:pt idx="4">
                  <c:v>1849234</c:v>
                </c:pt>
                <c:pt idx="5">
                  <c:v>2</c:v>
                </c:pt>
                <c:pt idx="6">
                  <c:v>204516</c:v>
                </c:pt>
                <c:pt idx="7">
                  <c:v>833482</c:v>
                </c:pt>
                <c:pt idx="8">
                  <c:v>791656</c:v>
                </c:pt>
                <c:pt idx="9">
                  <c:v>161</c:v>
                </c:pt>
              </c:numCache>
            </c:numRef>
          </c:val>
          <c:extLst>
            <c:ext xmlns:c16="http://schemas.microsoft.com/office/drawing/2014/chart" uri="{C3380CC4-5D6E-409C-BE32-E72D297353CC}">
              <c16:uniqueId val="{00000014-FD4B-4446-9E81-F0F3E9A599EA}"/>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9766140146331688"/>
          <c:y val="0"/>
          <c:w val="0.19573224103598783"/>
          <c:h val="0.9731452442569801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rgbClr val="FF0066">
            <a:tint val="66000"/>
            <a:satMod val="160000"/>
          </a:srgbClr>
        </a:gs>
        <a:gs pos="50000">
          <a:srgbClr val="FF0066">
            <a:tint val="44500"/>
            <a:satMod val="160000"/>
          </a:srgbClr>
        </a:gs>
        <a:gs pos="100000">
          <a:srgbClr val="FF0066">
            <a:tint val="23500"/>
            <a:satMod val="160000"/>
          </a:srgbClr>
        </a:gs>
      </a:gsLst>
      <a:lin ang="5400000" scaled="1"/>
      <a:tileRect/>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[1workingcovid_19_india.xlsm]covid_19_india!PivotTable3</c:name>
    <c:fmtId val="10"/>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5524759405074365"/>
          <c:y val="0.25402559055118112"/>
          <c:w val="0.65858530183727038"/>
          <c:h val="0.36131160688247305"/>
        </c:manualLayout>
      </c:layout>
      <c:lineChart>
        <c:grouping val="standard"/>
        <c:varyColors val="0"/>
        <c:ser>
          <c:idx val="0"/>
          <c:order val="0"/>
          <c:tx>
            <c:strRef>
              <c:f>covid_19_india!$L$33</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covid_19_india!$K$34:$K$44</c:f>
              <c:strCache>
                <c:ptCount val="10"/>
                <c:pt idx="0">
                  <c:v>Andhra Pradesh</c:v>
                </c:pt>
                <c:pt idx="1">
                  <c:v>Chhattisgarh</c:v>
                </c:pt>
                <c:pt idx="2">
                  <c:v>Delhi</c:v>
                </c:pt>
                <c:pt idx="3">
                  <c:v>Karnataka</c:v>
                </c:pt>
                <c:pt idx="4">
                  <c:v>Kerala</c:v>
                </c:pt>
                <c:pt idx="5">
                  <c:v>Maharashtra</c:v>
                </c:pt>
                <c:pt idx="6">
                  <c:v>Odisha</c:v>
                </c:pt>
                <c:pt idx="7">
                  <c:v>Tamil Nadu</c:v>
                </c:pt>
                <c:pt idx="8">
                  <c:v>Uttar Pradesh</c:v>
                </c:pt>
                <c:pt idx="9">
                  <c:v>West Bengal</c:v>
                </c:pt>
              </c:strCache>
            </c:strRef>
          </c:cat>
          <c:val>
            <c:numRef>
              <c:f>covid_19_india!$L$34:$L$44</c:f>
              <c:numCache>
                <c:formatCode>General</c:formatCode>
                <c:ptCount val="10"/>
                <c:pt idx="0">
                  <c:v>352926995</c:v>
                </c:pt>
                <c:pt idx="1">
                  <c:v>142720847</c:v>
                </c:pt>
                <c:pt idx="2">
                  <c:v>260720476</c:v>
                </c:pt>
                <c:pt idx="3">
                  <c:v>416155734</c:v>
                </c:pt>
                <c:pt idx="4">
                  <c:v>390311164</c:v>
                </c:pt>
                <c:pt idx="5">
                  <c:v>963584102</c:v>
                </c:pt>
                <c:pt idx="6">
                  <c:v>142222495</c:v>
                </c:pt>
                <c:pt idx="7">
                  <c:v>381444416</c:v>
                </c:pt>
                <c:pt idx="8">
                  <c:v>276311742</c:v>
                </c:pt>
                <c:pt idx="9">
                  <c:v>233983721</c:v>
                </c:pt>
              </c:numCache>
            </c:numRef>
          </c:val>
          <c:smooth val="0"/>
          <c:extLst>
            <c:ext xmlns:c16="http://schemas.microsoft.com/office/drawing/2014/chart" uri="{C3380CC4-5D6E-409C-BE32-E72D297353CC}">
              <c16:uniqueId val="{00000000-36EB-4896-9DFA-16CFD6A1D9E8}"/>
            </c:ext>
          </c:extLst>
        </c:ser>
        <c:dLbls>
          <c:showLegendKey val="0"/>
          <c:showVal val="0"/>
          <c:showCatName val="0"/>
          <c:showSerName val="0"/>
          <c:showPercent val="0"/>
          <c:showBubbleSize val="0"/>
        </c:dLbls>
        <c:marker val="1"/>
        <c:smooth val="0"/>
        <c:axId val="790031504"/>
        <c:axId val="790026256"/>
      </c:lineChart>
      <c:catAx>
        <c:axId val="790031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0026256"/>
        <c:crosses val="autoZero"/>
        <c:auto val="1"/>
        <c:lblAlgn val="ctr"/>
        <c:lblOffset val="100"/>
        <c:noMultiLvlLbl val="0"/>
      </c:catAx>
      <c:valAx>
        <c:axId val="790026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003150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rgbClr val="FF0066">
            <a:tint val="66000"/>
            <a:satMod val="160000"/>
          </a:srgbClr>
        </a:gs>
        <a:gs pos="50000">
          <a:srgbClr val="FF0066">
            <a:tint val="44500"/>
            <a:satMod val="160000"/>
          </a:srgbClr>
        </a:gs>
        <a:gs pos="100000">
          <a:srgbClr val="FF0066">
            <a:tint val="23500"/>
            <a:satMod val="160000"/>
          </a:srgbClr>
        </a:gs>
      </a:gsLst>
      <a:lin ang="5400000" scaled="1"/>
      <a:tileRect/>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[1workingcovid_19_india.xlsm]covid_19_india!PivotTable4</c:name>
    <c:fmtId val="5"/>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covid_19_india!$L$48</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covid_19_india!$K$49:$K$59</c:f>
              <c:strCache>
                <c:ptCount val="10"/>
                <c:pt idx="0">
                  <c:v>Andaman and Nicobar Islands</c:v>
                </c:pt>
                <c:pt idx="1">
                  <c:v>Bihar****</c:v>
                </c:pt>
                <c:pt idx="2">
                  <c:v>Cases being reassigned to states</c:v>
                </c:pt>
                <c:pt idx="3">
                  <c:v>Dadra and Nagar Haveli</c:v>
                </c:pt>
                <c:pt idx="4">
                  <c:v>Dadra and Nagar Haveli and Daman and Diu</c:v>
                </c:pt>
                <c:pt idx="5">
                  <c:v>Daman &amp; Diu</c:v>
                </c:pt>
                <c:pt idx="6">
                  <c:v>Himanchal Pradesh</c:v>
                </c:pt>
                <c:pt idx="7">
                  <c:v>Lakshadweep</c:v>
                </c:pt>
                <c:pt idx="8">
                  <c:v>Madhya Pradesh***</c:v>
                </c:pt>
                <c:pt idx="9">
                  <c:v>Unassigned</c:v>
                </c:pt>
              </c:strCache>
            </c:strRef>
          </c:cat>
          <c:val>
            <c:numRef>
              <c:f>covid_19_india!$L$49:$L$59</c:f>
              <c:numCache>
                <c:formatCode>General</c:formatCode>
                <c:ptCount val="10"/>
                <c:pt idx="0">
                  <c:v>1781610</c:v>
                </c:pt>
                <c:pt idx="1">
                  <c:v>1402468</c:v>
                </c:pt>
                <c:pt idx="2">
                  <c:v>0</c:v>
                </c:pt>
                <c:pt idx="3">
                  <c:v>20352</c:v>
                </c:pt>
                <c:pt idx="4">
                  <c:v>1746014</c:v>
                </c:pt>
                <c:pt idx="5">
                  <c:v>0</c:v>
                </c:pt>
                <c:pt idx="6">
                  <c:v>200040</c:v>
                </c:pt>
                <c:pt idx="7">
                  <c:v>729839</c:v>
                </c:pt>
                <c:pt idx="8">
                  <c:v>780735</c:v>
                </c:pt>
                <c:pt idx="9">
                  <c:v>0</c:v>
                </c:pt>
              </c:numCache>
            </c:numRef>
          </c:val>
          <c:smooth val="0"/>
          <c:extLst>
            <c:ext xmlns:c16="http://schemas.microsoft.com/office/drawing/2014/chart" uri="{C3380CC4-5D6E-409C-BE32-E72D297353CC}">
              <c16:uniqueId val="{00000000-235C-4DBE-ADFE-780C65B6DDE7}"/>
            </c:ext>
          </c:extLst>
        </c:ser>
        <c:dLbls>
          <c:showLegendKey val="0"/>
          <c:showVal val="0"/>
          <c:showCatName val="0"/>
          <c:showSerName val="0"/>
          <c:showPercent val="0"/>
          <c:showBubbleSize val="0"/>
        </c:dLbls>
        <c:marker val="1"/>
        <c:smooth val="0"/>
        <c:axId val="559429664"/>
        <c:axId val="752792648"/>
      </c:lineChart>
      <c:catAx>
        <c:axId val="559429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2792648"/>
        <c:crosses val="autoZero"/>
        <c:auto val="1"/>
        <c:lblAlgn val="ctr"/>
        <c:lblOffset val="100"/>
        <c:noMultiLvlLbl val="0"/>
      </c:catAx>
      <c:valAx>
        <c:axId val="752792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94296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rgbClr val="FF0066">
            <a:tint val="66000"/>
            <a:satMod val="160000"/>
          </a:srgbClr>
        </a:gs>
        <a:gs pos="50000">
          <a:srgbClr val="FF0066">
            <a:tint val="44500"/>
            <a:satMod val="160000"/>
          </a:srgbClr>
        </a:gs>
        <a:gs pos="100000">
          <a:srgbClr val="FF0066">
            <a:tint val="23500"/>
            <a:satMod val="160000"/>
          </a:srgbClr>
        </a:gs>
      </a:gsLst>
      <a:lin ang="5400000" scaled="1"/>
      <a:tileRect/>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[1workingcovid_19_india.xlsm]covid_19_india!PivotTable5</c:name>
    <c:fmtId val="25"/>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779256400920494"/>
          <c:y val="0.18584952470023811"/>
          <c:w val="0.76399663747937596"/>
          <c:h val="0.56761214968283602"/>
        </c:manualLayout>
      </c:layout>
      <c:areaChart>
        <c:grouping val="standard"/>
        <c:varyColors val="0"/>
        <c:ser>
          <c:idx val="0"/>
          <c:order val="0"/>
          <c:tx>
            <c:strRef>
              <c:f>covid_19_india!$L$69</c:f>
              <c:strCache>
                <c:ptCount val="1"/>
                <c:pt idx="0">
                  <c:v>Total</c:v>
                </c:pt>
              </c:strCache>
            </c:strRef>
          </c:tx>
          <c:spPr>
            <a:solidFill>
              <a:schemeClr val="accent1"/>
            </a:solidFill>
            <a:ln>
              <a:noFill/>
            </a:ln>
            <a:effectLst/>
          </c:spPr>
          <c:cat>
            <c:strRef>
              <c:f>covid_19_india!$K$70:$K$80</c:f>
              <c:strCache>
                <c:ptCount val="10"/>
                <c:pt idx="0">
                  <c:v>Andhra Pradesh</c:v>
                </c:pt>
                <c:pt idx="1">
                  <c:v>Chhattisgarh</c:v>
                </c:pt>
                <c:pt idx="2">
                  <c:v>Delhi</c:v>
                </c:pt>
                <c:pt idx="3">
                  <c:v>Gujarat</c:v>
                </c:pt>
                <c:pt idx="4">
                  <c:v>Karnataka</c:v>
                </c:pt>
                <c:pt idx="5">
                  <c:v>Maharashtra</c:v>
                </c:pt>
                <c:pt idx="6">
                  <c:v>Punjab</c:v>
                </c:pt>
                <c:pt idx="7">
                  <c:v>Tamil Nadu</c:v>
                </c:pt>
                <c:pt idx="8">
                  <c:v>Uttar Pradesh</c:v>
                </c:pt>
                <c:pt idx="9">
                  <c:v>West Bengal</c:v>
                </c:pt>
              </c:strCache>
            </c:strRef>
          </c:cat>
          <c:val>
            <c:numRef>
              <c:f>covid_19_india!$L$70:$L$80</c:f>
              <c:numCache>
                <c:formatCode>General</c:formatCode>
                <c:ptCount val="10"/>
                <c:pt idx="0">
                  <c:v>2817970</c:v>
                </c:pt>
                <c:pt idx="1">
                  <c:v>1942099</c:v>
                </c:pt>
                <c:pt idx="2">
                  <c:v>4717732</c:v>
                </c:pt>
                <c:pt idx="3">
                  <c:v>2128759</c:v>
                </c:pt>
                <c:pt idx="4">
                  <c:v>5723143</c:v>
                </c:pt>
                <c:pt idx="5">
                  <c:v>22534416</c:v>
                </c:pt>
                <c:pt idx="6">
                  <c:v>2638818</c:v>
                </c:pt>
                <c:pt idx="7">
                  <c:v>5608369</c:v>
                </c:pt>
                <c:pt idx="8">
                  <c:v>3938519</c:v>
                </c:pt>
                <c:pt idx="9">
                  <c:v>3683145</c:v>
                </c:pt>
              </c:numCache>
            </c:numRef>
          </c:val>
          <c:extLst>
            <c:ext xmlns:c16="http://schemas.microsoft.com/office/drawing/2014/chart" uri="{C3380CC4-5D6E-409C-BE32-E72D297353CC}">
              <c16:uniqueId val="{00000000-4343-4069-AE04-E2FB5756AC71}"/>
            </c:ext>
          </c:extLst>
        </c:ser>
        <c:dLbls>
          <c:showLegendKey val="0"/>
          <c:showVal val="0"/>
          <c:showCatName val="0"/>
          <c:showSerName val="0"/>
          <c:showPercent val="0"/>
          <c:showBubbleSize val="0"/>
        </c:dLbls>
        <c:axId val="736508672"/>
        <c:axId val="736514248"/>
      </c:areaChart>
      <c:catAx>
        <c:axId val="73650867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6514248"/>
        <c:crosses val="autoZero"/>
        <c:auto val="1"/>
        <c:lblAlgn val="ctr"/>
        <c:lblOffset val="100"/>
        <c:noMultiLvlLbl val="0"/>
      </c:catAx>
      <c:valAx>
        <c:axId val="736514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6508672"/>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rgbClr val="FF0066">
            <a:tint val="66000"/>
            <a:satMod val="160000"/>
          </a:srgbClr>
        </a:gs>
        <a:gs pos="50000">
          <a:srgbClr val="FF0066">
            <a:tint val="44500"/>
            <a:satMod val="160000"/>
          </a:srgbClr>
        </a:gs>
        <a:gs pos="100000">
          <a:srgbClr val="FF0066">
            <a:tint val="23500"/>
            <a:satMod val="160000"/>
          </a:srgbClr>
        </a:gs>
      </a:gsLst>
      <a:lin ang="5400000" scaled="1"/>
      <a:tileRect/>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[1workingcovid_19_india.xlsm]covid_19_india!PivotTable6</c:name>
    <c:fmtId val="7"/>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areaChart>
        <c:grouping val="standard"/>
        <c:varyColors val="0"/>
        <c:ser>
          <c:idx val="0"/>
          <c:order val="0"/>
          <c:tx>
            <c:strRef>
              <c:f>covid_19_india!$L$87</c:f>
              <c:strCache>
                <c:ptCount val="1"/>
                <c:pt idx="0">
                  <c:v>Total</c:v>
                </c:pt>
              </c:strCache>
            </c:strRef>
          </c:tx>
          <c:spPr>
            <a:solidFill>
              <a:schemeClr val="accent1"/>
            </a:solidFill>
            <a:ln>
              <a:noFill/>
            </a:ln>
            <a:effectLst/>
          </c:spPr>
          <c:cat>
            <c:strRef>
              <c:f>covid_19_india!$K$88:$K$98</c:f>
              <c:strCache>
                <c:ptCount val="10"/>
                <c:pt idx="0">
                  <c:v>Bihar****</c:v>
                </c:pt>
                <c:pt idx="1">
                  <c:v>Cases being reassigned to states</c:v>
                </c:pt>
                <c:pt idx="2">
                  <c:v>Dadra and Nagar Haveli</c:v>
                </c:pt>
                <c:pt idx="3">
                  <c:v>Dadra and Nagar Haveli and Daman and Diu</c:v>
                </c:pt>
                <c:pt idx="4">
                  <c:v>Daman &amp; Diu</c:v>
                </c:pt>
                <c:pt idx="5">
                  <c:v>Himanchal Pradesh</c:v>
                </c:pt>
                <c:pt idx="6">
                  <c:v>Lakshadweep</c:v>
                </c:pt>
                <c:pt idx="7">
                  <c:v>Madhya Pradesh***</c:v>
                </c:pt>
                <c:pt idx="8">
                  <c:v>Mizoram</c:v>
                </c:pt>
                <c:pt idx="9">
                  <c:v>Unassigned</c:v>
                </c:pt>
              </c:strCache>
            </c:strRef>
          </c:cat>
          <c:val>
            <c:numRef>
              <c:f>covid_19_india!$L$88:$L$98</c:f>
              <c:numCache>
                <c:formatCode>General</c:formatCode>
                <c:ptCount val="10"/>
                <c:pt idx="0">
                  <c:v>18881</c:v>
                </c:pt>
                <c:pt idx="1">
                  <c:v>0</c:v>
                </c:pt>
                <c:pt idx="2">
                  <c:v>8</c:v>
                </c:pt>
                <c:pt idx="3">
                  <c:v>978</c:v>
                </c:pt>
                <c:pt idx="4">
                  <c:v>0</c:v>
                </c:pt>
                <c:pt idx="5">
                  <c:v>3507</c:v>
                </c:pt>
                <c:pt idx="6">
                  <c:v>3457</c:v>
                </c:pt>
                <c:pt idx="7">
                  <c:v>10506</c:v>
                </c:pt>
                <c:pt idx="8">
                  <c:v>8331</c:v>
                </c:pt>
                <c:pt idx="9">
                  <c:v>0</c:v>
                </c:pt>
              </c:numCache>
            </c:numRef>
          </c:val>
          <c:extLst>
            <c:ext xmlns:c16="http://schemas.microsoft.com/office/drawing/2014/chart" uri="{C3380CC4-5D6E-409C-BE32-E72D297353CC}">
              <c16:uniqueId val="{00000000-123D-4CFA-A124-1C7678703CCA}"/>
            </c:ext>
          </c:extLst>
        </c:ser>
        <c:dLbls>
          <c:showLegendKey val="0"/>
          <c:showVal val="0"/>
          <c:showCatName val="0"/>
          <c:showSerName val="0"/>
          <c:showPercent val="0"/>
          <c:showBubbleSize val="0"/>
        </c:dLbls>
        <c:axId val="749323176"/>
        <c:axId val="749324160"/>
      </c:areaChart>
      <c:catAx>
        <c:axId val="74932317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9324160"/>
        <c:crosses val="autoZero"/>
        <c:auto val="1"/>
        <c:lblAlgn val="ctr"/>
        <c:lblOffset val="100"/>
        <c:noMultiLvlLbl val="0"/>
      </c:catAx>
      <c:valAx>
        <c:axId val="749324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93231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rgbClr val="FF0066">
            <a:tint val="66000"/>
            <a:satMod val="160000"/>
          </a:srgbClr>
        </a:gs>
        <a:gs pos="50000">
          <a:srgbClr val="FF0066">
            <a:tint val="44500"/>
            <a:satMod val="160000"/>
          </a:srgbClr>
        </a:gs>
        <a:gs pos="100000">
          <a:srgbClr val="FF0066">
            <a:tint val="23500"/>
            <a:satMod val="160000"/>
          </a:srgbClr>
        </a:gs>
      </a:gsLst>
      <a:lin ang="5400000" scaled="1"/>
      <a:tileRect/>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[1workingcovid_19_india.xlsm]covid_19_india!PivotTable7</c:name>
    <c:fmtId val="5"/>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covid_19_india!$L$105</c:f>
              <c:strCache>
                <c:ptCount val="1"/>
                <c:pt idx="0">
                  <c:v>Total</c:v>
                </c:pt>
              </c:strCache>
            </c:strRef>
          </c:tx>
          <c:spPr>
            <a:solidFill>
              <a:schemeClr val="accent1"/>
            </a:solidFill>
            <a:ln>
              <a:noFill/>
            </a:ln>
            <a:effectLst/>
          </c:spPr>
          <c:invertIfNegative val="0"/>
          <c:cat>
            <c:strRef>
              <c:f>covid_19_india!$K$106:$K$116</c:f>
              <c:strCache>
                <c:ptCount val="10"/>
                <c:pt idx="0">
                  <c:v>Andhra Pradesh</c:v>
                </c:pt>
                <c:pt idx="1">
                  <c:v>Chhattisgarh</c:v>
                </c:pt>
                <c:pt idx="2">
                  <c:v>Delhi</c:v>
                </c:pt>
                <c:pt idx="3">
                  <c:v>Gujarat</c:v>
                </c:pt>
                <c:pt idx="4">
                  <c:v>Karnataka</c:v>
                </c:pt>
                <c:pt idx="5">
                  <c:v>Maharashtra</c:v>
                </c:pt>
                <c:pt idx="6">
                  <c:v>Punjab</c:v>
                </c:pt>
                <c:pt idx="7">
                  <c:v>Tamil Nadu</c:v>
                </c:pt>
                <c:pt idx="8">
                  <c:v>Uttar Pradesh</c:v>
                </c:pt>
                <c:pt idx="9">
                  <c:v>West Bengal</c:v>
                </c:pt>
              </c:strCache>
            </c:strRef>
          </c:cat>
          <c:val>
            <c:numRef>
              <c:f>covid_19_india!$L$106:$L$116</c:f>
              <c:numCache>
                <c:formatCode>0.00%</c:formatCode>
                <c:ptCount val="10"/>
                <c:pt idx="0">
                  <c:v>5.0561992300069421E-2</c:v>
                </c:pt>
                <c:pt idx="1">
                  <c:v>3.484650109262076E-2</c:v>
                </c:pt>
                <c:pt idx="2">
                  <c:v>8.4648853273026722E-2</c:v>
                </c:pt>
                <c:pt idx="3">
                  <c:v>3.8195685605845159E-2</c:v>
                </c:pt>
                <c:pt idx="4">
                  <c:v>0.10268864192954368</c:v>
                </c:pt>
                <c:pt idx="5">
                  <c:v>0.40432828180518643</c:v>
                </c:pt>
                <c:pt idx="6">
                  <c:v>4.734752158372324E-2</c:v>
                </c:pt>
                <c:pt idx="7">
                  <c:v>0.10062928639905606</c:v>
                </c:pt>
                <c:pt idx="8">
                  <c:v>7.0667667630129882E-2</c:v>
                </c:pt>
                <c:pt idx="9">
                  <c:v>6.6085568380798654E-2</c:v>
                </c:pt>
              </c:numCache>
            </c:numRef>
          </c:val>
          <c:extLst>
            <c:ext xmlns:c16="http://schemas.microsoft.com/office/drawing/2014/chart" uri="{C3380CC4-5D6E-409C-BE32-E72D297353CC}">
              <c16:uniqueId val="{00000000-2B81-4351-9701-15069125175A}"/>
            </c:ext>
          </c:extLst>
        </c:ser>
        <c:dLbls>
          <c:showLegendKey val="0"/>
          <c:showVal val="0"/>
          <c:showCatName val="0"/>
          <c:showSerName val="0"/>
          <c:showPercent val="0"/>
          <c:showBubbleSize val="0"/>
        </c:dLbls>
        <c:gapWidth val="182"/>
        <c:axId val="739817328"/>
        <c:axId val="739816016"/>
      </c:barChart>
      <c:catAx>
        <c:axId val="7398173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9816016"/>
        <c:crosses val="autoZero"/>
        <c:auto val="1"/>
        <c:lblAlgn val="ctr"/>
        <c:lblOffset val="100"/>
        <c:noMultiLvlLbl val="0"/>
      </c:catAx>
      <c:valAx>
        <c:axId val="739816016"/>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98173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rgbClr val="FF0066">
            <a:tint val="66000"/>
            <a:satMod val="160000"/>
          </a:srgbClr>
        </a:gs>
        <a:gs pos="50000">
          <a:srgbClr val="FF0066">
            <a:tint val="44500"/>
            <a:satMod val="160000"/>
          </a:srgbClr>
        </a:gs>
        <a:gs pos="100000">
          <a:srgbClr val="FF0066">
            <a:tint val="23500"/>
            <a:satMod val="160000"/>
          </a:srgbClr>
        </a:gs>
      </a:gsLst>
      <a:lin ang="5400000" scaled="1"/>
      <a:tileRect/>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[1workingcovid_19_india.xlsm]covid_19_india!PivotTable8</c:name>
    <c:fmtId val="5"/>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covid_19_india!$L$125</c:f>
              <c:strCache>
                <c:ptCount val="1"/>
                <c:pt idx="0">
                  <c:v>Total</c:v>
                </c:pt>
              </c:strCache>
            </c:strRef>
          </c:tx>
          <c:spPr>
            <a:solidFill>
              <a:schemeClr val="accent1"/>
            </a:solidFill>
            <a:ln>
              <a:noFill/>
            </a:ln>
            <a:effectLst/>
          </c:spPr>
          <c:invertIfNegative val="0"/>
          <c:cat>
            <c:strRef>
              <c:f>covid_19_india!$K$126:$K$136</c:f>
              <c:strCache>
                <c:ptCount val="10"/>
                <c:pt idx="0">
                  <c:v>Bihar****</c:v>
                </c:pt>
                <c:pt idx="1">
                  <c:v>Cases being reassigned to states</c:v>
                </c:pt>
                <c:pt idx="2">
                  <c:v>Dadra and Nagar Haveli</c:v>
                </c:pt>
                <c:pt idx="3">
                  <c:v>Dadra and Nagar Haveli and Daman and Diu</c:v>
                </c:pt>
                <c:pt idx="4">
                  <c:v>Daman &amp; Diu</c:v>
                </c:pt>
                <c:pt idx="5">
                  <c:v>Himanchal Pradesh</c:v>
                </c:pt>
                <c:pt idx="6">
                  <c:v>Lakshadweep</c:v>
                </c:pt>
                <c:pt idx="7">
                  <c:v>Madhya Pradesh***</c:v>
                </c:pt>
                <c:pt idx="8">
                  <c:v>Mizoram</c:v>
                </c:pt>
                <c:pt idx="9">
                  <c:v>Unassigned</c:v>
                </c:pt>
              </c:strCache>
            </c:strRef>
          </c:cat>
          <c:val>
            <c:numRef>
              <c:f>covid_19_india!$L$126:$L$136</c:f>
              <c:numCache>
                <c:formatCode>0.00%</c:formatCode>
                <c:ptCount val="10"/>
                <c:pt idx="0">
                  <c:v>0.41344048348953316</c:v>
                </c:pt>
                <c:pt idx="1">
                  <c:v>0</c:v>
                </c:pt>
                <c:pt idx="2">
                  <c:v>1.7517736708417273E-4</c:v>
                </c:pt>
                <c:pt idx="3">
                  <c:v>2.1415433126040117E-2</c:v>
                </c:pt>
                <c:pt idx="4">
                  <c:v>0</c:v>
                </c:pt>
                <c:pt idx="5">
                  <c:v>7.6793378295524212E-2</c:v>
                </c:pt>
                <c:pt idx="6">
                  <c:v>7.5698519751248139E-2</c:v>
                </c:pt>
                <c:pt idx="7">
                  <c:v>0.23005167732328982</c:v>
                </c:pt>
                <c:pt idx="8">
                  <c:v>0.18242533064728036</c:v>
                </c:pt>
                <c:pt idx="9">
                  <c:v>0</c:v>
                </c:pt>
              </c:numCache>
            </c:numRef>
          </c:val>
          <c:extLst>
            <c:ext xmlns:c16="http://schemas.microsoft.com/office/drawing/2014/chart" uri="{C3380CC4-5D6E-409C-BE32-E72D297353CC}">
              <c16:uniqueId val="{00000000-A3D6-464C-AA92-E21894803F0D}"/>
            </c:ext>
          </c:extLst>
        </c:ser>
        <c:dLbls>
          <c:showLegendKey val="0"/>
          <c:showVal val="0"/>
          <c:showCatName val="0"/>
          <c:showSerName val="0"/>
          <c:showPercent val="0"/>
          <c:showBubbleSize val="0"/>
        </c:dLbls>
        <c:gapWidth val="182"/>
        <c:axId val="739826512"/>
        <c:axId val="739825200"/>
      </c:barChart>
      <c:catAx>
        <c:axId val="7398265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9825200"/>
        <c:crosses val="autoZero"/>
        <c:auto val="1"/>
        <c:lblAlgn val="ctr"/>
        <c:lblOffset val="100"/>
        <c:noMultiLvlLbl val="0"/>
      </c:catAx>
      <c:valAx>
        <c:axId val="739825200"/>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98265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rgbClr val="FF0066">
            <a:tint val="66000"/>
            <a:satMod val="160000"/>
          </a:srgbClr>
        </a:gs>
        <a:gs pos="50000">
          <a:srgbClr val="FF0066">
            <a:tint val="44500"/>
            <a:satMod val="160000"/>
          </a:srgbClr>
        </a:gs>
        <a:gs pos="100000">
          <a:srgbClr val="FF0066">
            <a:tint val="23500"/>
            <a:satMod val="160000"/>
          </a:srgbClr>
        </a:gs>
      </a:gsLst>
      <a:lin ang="5400000" scaled="1"/>
      <a:tileRect/>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[1workingcovid_19_india.xlsm]covid_19_india!PivotTable9</c:name>
    <c:fmtId val="7"/>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covid_19_india!$L$143</c:f>
              <c:strCache>
                <c:ptCount val="1"/>
                <c:pt idx="0">
                  <c:v>Total</c:v>
                </c:pt>
              </c:strCache>
            </c:strRef>
          </c:tx>
          <c:spPr>
            <a:solidFill>
              <a:schemeClr val="accent1"/>
            </a:solidFill>
            <a:ln>
              <a:noFill/>
            </a:ln>
            <a:effectLst/>
          </c:spPr>
          <c:invertIfNegative val="0"/>
          <c:cat>
            <c:strRef>
              <c:f>covid_19_india!$K$144:$K$154</c:f>
              <c:strCache>
                <c:ptCount val="10"/>
                <c:pt idx="0">
                  <c:v>Andhra Pradesh</c:v>
                </c:pt>
                <c:pt idx="1">
                  <c:v>Bihar</c:v>
                </c:pt>
                <c:pt idx="2">
                  <c:v>Delhi</c:v>
                </c:pt>
                <c:pt idx="3">
                  <c:v>Gujarat</c:v>
                </c:pt>
                <c:pt idx="4">
                  <c:v>Karnataka</c:v>
                </c:pt>
                <c:pt idx="5">
                  <c:v>Kerala</c:v>
                </c:pt>
                <c:pt idx="6">
                  <c:v>Maharashtra</c:v>
                </c:pt>
                <c:pt idx="7">
                  <c:v>Tamil Nadu</c:v>
                </c:pt>
                <c:pt idx="8">
                  <c:v>Telangana</c:v>
                </c:pt>
                <c:pt idx="9">
                  <c:v>Uttar Pradesh</c:v>
                </c:pt>
              </c:strCache>
            </c:strRef>
          </c:cat>
          <c:val>
            <c:numRef>
              <c:f>covid_19_india!$L$144:$L$154</c:f>
              <c:numCache>
                <c:formatCode>General</c:formatCode>
                <c:ptCount val="10"/>
                <c:pt idx="0">
                  <c:v>4127211823</c:v>
                </c:pt>
                <c:pt idx="1">
                  <c:v>6121329928</c:v>
                </c:pt>
                <c:pt idx="2">
                  <c:v>3499131565</c:v>
                </c:pt>
                <c:pt idx="3">
                  <c:v>3745364851</c:v>
                </c:pt>
                <c:pt idx="4">
                  <c:v>5453628818</c:v>
                </c:pt>
                <c:pt idx="5">
                  <c:v>3350897050</c:v>
                </c:pt>
                <c:pt idx="6">
                  <c:v>5703822545</c:v>
                </c:pt>
                <c:pt idx="7">
                  <c:v>5436042291</c:v>
                </c:pt>
                <c:pt idx="8">
                  <c:v>2680729201</c:v>
                </c:pt>
                <c:pt idx="9">
                  <c:v>9155561731</c:v>
                </c:pt>
              </c:numCache>
            </c:numRef>
          </c:val>
          <c:extLst>
            <c:ext xmlns:c16="http://schemas.microsoft.com/office/drawing/2014/chart" uri="{C3380CC4-5D6E-409C-BE32-E72D297353CC}">
              <c16:uniqueId val="{00000000-66B0-43D7-9641-3D98E79896B9}"/>
            </c:ext>
          </c:extLst>
        </c:ser>
        <c:dLbls>
          <c:showLegendKey val="0"/>
          <c:showVal val="0"/>
          <c:showCatName val="0"/>
          <c:showSerName val="0"/>
          <c:showPercent val="0"/>
          <c:showBubbleSize val="0"/>
        </c:dLbls>
        <c:gapWidth val="219"/>
        <c:overlap val="-27"/>
        <c:axId val="747689992"/>
        <c:axId val="747681792"/>
      </c:barChart>
      <c:catAx>
        <c:axId val="747689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7681792"/>
        <c:crosses val="autoZero"/>
        <c:auto val="1"/>
        <c:lblAlgn val="ctr"/>
        <c:lblOffset val="100"/>
        <c:noMultiLvlLbl val="0"/>
      </c:catAx>
      <c:valAx>
        <c:axId val="747681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768999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rgbClr val="FF0066">
            <a:tint val="66000"/>
            <a:satMod val="160000"/>
          </a:srgbClr>
        </a:gs>
        <a:gs pos="50000">
          <a:srgbClr val="FF0066">
            <a:tint val="44500"/>
            <a:satMod val="160000"/>
          </a:srgbClr>
        </a:gs>
        <a:gs pos="100000">
          <a:srgbClr val="FF0066">
            <a:tint val="23500"/>
            <a:satMod val="160000"/>
          </a:srgbClr>
        </a:gs>
      </a:gsLst>
      <a:lin ang="5400000" scaled="1"/>
      <a:tileRect/>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dirty="0"/>
            <a:t>Analysis is performed on different cases. </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t>Analysis on different states of </a:t>
          </a:r>
          <a:r>
            <a:rPr lang="en-US" dirty="0" err="1"/>
            <a:t>india</a:t>
          </a:r>
          <a:r>
            <a:rPr lang="en-US" dirty="0"/>
            <a:t>.</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Analysis is carried out in different year.</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728102"/>
          <a:ext cx="1043437" cy="1043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Analysis is performed on different cases. </a:t>
          </a:r>
        </a:p>
      </dsp:txBody>
      <dsp:txXfrm>
        <a:off x="35606" y="2725540"/>
        <a:ext cx="2981250" cy="720000"/>
      </dsp:txXfrm>
    </dsp:sp>
    <dsp:sp modelId="{543C18BC-1989-44B2-9862-C670C61D3452}">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Analysis on different states of </a:t>
          </a:r>
          <a:r>
            <a:rPr lang="en-US" sz="2200" kern="1200" dirty="0" err="1"/>
            <a:t>india</a:t>
          </a:r>
          <a:r>
            <a:rPr lang="en-US" sz="2200" kern="1200" dirty="0"/>
            <a:t>.</a:t>
          </a:r>
        </a:p>
      </dsp:txBody>
      <dsp:txXfrm>
        <a:off x="3538574" y="2725540"/>
        <a:ext cx="2981250" cy="720000"/>
      </dsp:txXfrm>
    </dsp:sp>
    <dsp:sp modelId="{5BDDFF18-9AEC-4E5E-B9AA-33D86F01A63E}">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Analysis is carried out in different year.</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8/25/2021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8/25/2021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8/25/2021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8/25/2021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8/25/2021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8/25/2021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8/25/2021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8/25/2021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8/25/2021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8/25/2021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chart" Target="../charts/char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chart" Target="../charts/char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ohfw.gov.in/" TargetMode="Externa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hyperlink" Target="https://www.covid19india.or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portal.covid19india.org/" TargetMode="External"/><Relationship Id="rId2" Type="http://schemas.openxmlformats.org/officeDocument/2006/relationships/hyperlink" Target="https://www.mohfw.gov.in/" TargetMode="External"/><Relationship Id="rId1" Type="http://schemas.openxmlformats.org/officeDocument/2006/relationships/slideLayout" Target="../slideLayouts/slideLayout2.xml"/><Relationship Id="rId6" Type="http://schemas.openxmlformats.org/officeDocument/2006/relationships/hyperlink" Target="https://hgis.uw.edu/virus/" TargetMode="External"/><Relationship Id="rId5" Type="http://schemas.openxmlformats.org/officeDocument/2006/relationships/hyperlink" Target="https://www.isibang.ac.in/~athreya/incovid19/" TargetMode="External"/><Relationship Id="rId4" Type="http://schemas.openxmlformats.org/officeDocument/2006/relationships/hyperlink" Target="https://en.wikipedia.org/wiki/List_of_states_and_union_territories_of_India_by_population" TargetMode="Externa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dirty="0"/>
              <a:t>Statistical analysis on Covid 19</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fontScale="92500" lnSpcReduction="20000"/>
          </a:bodyPr>
          <a:lstStyle/>
          <a:p>
            <a:r>
              <a:rPr lang="en-US" dirty="0"/>
              <a:t>Statistical approach and hypothesis testing</a:t>
            </a:r>
          </a:p>
          <a:p>
            <a:pPr algn="r"/>
            <a:r>
              <a:rPr lang="en-US" dirty="0"/>
              <a:t>by- shaziya </a:t>
            </a:r>
            <a:r>
              <a:rPr lang="en-US" dirty="0" err="1"/>
              <a:t>banu</a:t>
            </a:r>
            <a:r>
              <a:rPr lang="en-US" dirty="0"/>
              <a:t> s</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2130FA0-6EB3-40C2-8596-EDD260C4F079}"/>
              </a:ext>
            </a:extLst>
          </p:cNvPr>
          <p:cNvGraphicFramePr>
            <a:graphicFrameLocks noGrp="1"/>
          </p:cNvGraphicFramePr>
          <p:nvPr>
            <p:extLst>
              <p:ext uri="{D42A27DB-BD31-4B8C-83A1-F6EECF244321}">
                <p14:modId xmlns:p14="http://schemas.microsoft.com/office/powerpoint/2010/main" val="879197017"/>
              </p:ext>
            </p:extLst>
          </p:nvPr>
        </p:nvGraphicFramePr>
        <p:xfrm>
          <a:off x="94592" y="2229069"/>
          <a:ext cx="8130134" cy="2682240"/>
        </p:xfrm>
        <a:graphic>
          <a:graphicData uri="http://schemas.openxmlformats.org/drawingml/2006/table">
            <a:tbl>
              <a:tblPr/>
              <a:tblGrid>
                <a:gridCol w="2788825">
                  <a:extLst>
                    <a:ext uri="{9D8B030D-6E8A-4147-A177-3AD203B41FA5}">
                      <a16:colId xmlns:a16="http://schemas.microsoft.com/office/drawing/2014/main" val="2843133051"/>
                    </a:ext>
                  </a:extLst>
                </a:gridCol>
                <a:gridCol w="2552484">
                  <a:extLst>
                    <a:ext uri="{9D8B030D-6E8A-4147-A177-3AD203B41FA5}">
                      <a16:colId xmlns:a16="http://schemas.microsoft.com/office/drawing/2014/main" val="3556514440"/>
                    </a:ext>
                  </a:extLst>
                </a:gridCol>
                <a:gridCol w="2788825">
                  <a:extLst>
                    <a:ext uri="{9D8B030D-6E8A-4147-A177-3AD203B41FA5}">
                      <a16:colId xmlns:a16="http://schemas.microsoft.com/office/drawing/2014/main" val="1904697027"/>
                    </a:ext>
                  </a:extLst>
                </a:gridCol>
              </a:tblGrid>
              <a:tr h="164169">
                <a:tc>
                  <a:txBody>
                    <a:bodyPr/>
                    <a:lstStyle/>
                    <a:p>
                      <a:pPr algn="l" fontAlgn="ctr"/>
                      <a:r>
                        <a:rPr lang="en-US" sz="1000" b="0" i="0" u="none" strike="noStrike">
                          <a:solidFill>
                            <a:srgbClr val="000000"/>
                          </a:solidFill>
                          <a:effectLst/>
                          <a:latin typeface="Liberation Mono"/>
                        </a:rPr>
                        <a:t>Top 10 states with highest number of Death cases</a:t>
                      </a:r>
                    </a:p>
                  </a:txBody>
                  <a:tcPr marL="0" marR="0" marT="0" marB="0" anchor="ctr">
                    <a:lnL>
                      <a:noFill/>
                    </a:lnL>
                    <a:lnR>
                      <a:noFill/>
                    </a:lnR>
                    <a:lnT>
                      <a:noFill/>
                    </a:lnT>
                    <a:lnB>
                      <a:noFill/>
                    </a:lnB>
                    <a:solidFill>
                      <a:srgbClr val="FFFF00"/>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00"/>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extLst>
                  <a:ext uri="{0D108BD9-81ED-4DB2-BD59-A6C34878D82A}">
                    <a16:rowId xmlns:a16="http://schemas.microsoft.com/office/drawing/2014/main" val="2527676574"/>
                  </a:ext>
                </a:extLst>
              </a:tr>
              <a:tr h="164169">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extLst>
                  <a:ext uri="{0D108BD9-81ED-4DB2-BD59-A6C34878D82A}">
                    <a16:rowId xmlns:a16="http://schemas.microsoft.com/office/drawing/2014/main" val="2655193389"/>
                  </a:ext>
                </a:extLst>
              </a:tr>
              <a:tr h="164169">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extLst>
                  <a:ext uri="{0D108BD9-81ED-4DB2-BD59-A6C34878D82A}">
                    <a16:rowId xmlns:a16="http://schemas.microsoft.com/office/drawing/2014/main" val="4257861588"/>
                  </a:ext>
                </a:extLst>
              </a:tr>
              <a:tr h="164169">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extLst>
                  <a:ext uri="{0D108BD9-81ED-4DB2-BD59-A6C34878D82A}">
                    <a16:rowId xmlns:a16="http://schemas.microsoft.com/office/drawing/2014/main" val="3113868146"/>
                  </a:ext>
                </a:extLst>
              </a:tr>
              <a:tr h="164169">
                <a:tc>
                  <a:txBody>
                    <a:bodyPr/>
                    <a:lstStyle/>
                    <a:p>
                      <a:pPr algn="l" fontAlgn="b"/>
                      <a:r>
                        <a:rPr lang="en-US" sz="1100" b="1" i="0" u="none" strike="noStrike">
                          <a:solidFill>
                            <a:srgbClr val="000000"/>
                          </a:solidFill>
                          <a:effectLst/>
                          <a:latin typeface="Calibri" panose="020F0502020204030204" pitchFamily="34" charset="0"/>
                        </a:rPr>
                        <a:t>Top 10 death rate staes</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IN" sz="1100" b="1" i="0" u="none" strike="noStrike">
                          <a:solidFill>
                            <a:srgbClr val="000000"/>
                          </a:solidFill>
                          <a:effectLst/>
                          <a:latin typeface="Calibri" panose="020F0502020204030204" pitchFamily="34" charset="0"/>
                        </a:rPr>
                        <a:t>Sum of Deaths</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extLst>
                  <a:ext uri="{0D108BD9-81ED-4DB2-BD59-A6C34878D82A}">
                    <a16:rowId xmlns:a16="http://schemas.microsoft.com/office/drawing/2014/main" val="1139384909"/>
                  </a:ext>
                </a:extLst>
              </a:tr>
              <a:tr h="164169">
                <a:tc>
                  <a:txBody>
                    <a:bodyPr/>
                    <a:lstStyle/>
                    <a:p>
                      <a:pPr algn="l" fontAlgn="b"/>
                      <a:r>
                        <a:rPr lang="en-IN" sz="1100" b="0" i="0" u="none" strike="noStrike">
                          <a:solidFill>
                            <a:srgbClr val="000000"/>
                          </a:solidFill>
                          <a:effectLst/>
                          <a:latin typeface="Calibri" panose="020F0502020204030204" pitchFamily="34" charset="0"/>
                        </a:rPr>
                        <a:t>Andhra Pradesh</a:t>
                      </a:r>
                    </a:p>
                  </a:txBody>
                  <a:tcPr marL="0" marR="0" marT="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2817970</a:t>
                      </a:r>
                    </a:p>
                  </a:txBody>
                  <a:tcPr marL="0" marR="0" marT="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extLst>
                  <a:ext uri="{0D108BD9-81ED-4DB2-BD59-A6C34878D82A}">
                    <a16:rowId xmlns:a16="http://schemas.microsoft.com/office/drawing/2014/main" val="488212033"/>
                  </a:ext>
                </a:extLst>
              </a:tr>
              <a:tr h="164169">
                <a:tc>
                  <a:txBody>
                    <a:bodyPr/>
                    <a:lstStyle/>
                    <a:p>
                      <a:pPr algn="l" fontAlgn="b"/>
                      <a:r>
                        <a:rPr lang="en-IN" sz="1100" b="0" i="0" u="none" strike="noStrike">
                          <a:solidFill>
                            <a:srgbClr val="000000"/>
                          </a:solidFill>
                          <a:effectLst/>
                          <a:latin typeface="Calibri" panose="020F0502020204030204" pitchFamily="34" charset="0"/>
                        </a:rPr>
                        <a:t>Chhattisgarh</a:t>
                      </a:r>
                    </a:p>
                  </a:txBody>
                  <a:tcPr marL="0" marR="0" marT="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1942099</a:t>
                      </a:r>
                    </a:p>
                  </a:txBody>
                  <a:tcPr marL="0" marR="0" marT="0" marB="0" anchor="b">
                    <a:lnL>
                      <a:noFill/>
                    </a:lnL>
                    <a:lnR>
                      <a:noFill/>
                    </a:lnR>
                    <a:lnT>
                      <a:noFill/>
                    </a:lnT>
                    <a:lnB>
                      <a:noFill/>
                    </a:lnB>
                    <a:solidFill>
                      <a:srgbClr val="FFD966"/>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extLst>
                  <a:ext uri="{0D108BD9-81ED-4DB2-BD59-A6C34878D82A}">
                    <a16:rowId xmlns:a16="http://schemas.microsoft.com/office/drawing/2014/main" val="963925931"/>
                  </a:ext>
                </a:extLst>
              </a:tr>
              <a:tr h="164169">
                <a:tc>
                  <a:txBody>
                    <a:bodyPr/>
                    <a:lstStyle/>
                    <a:p>
                      <a:pPr algn="l" fontAlgn="b"/>
                      <a:r>
                        <a:rPr lang="en-IN" sz="1100" b="0" i="0" u="none" strike="noStrike">
                          <a:solidFill>
                            <a:srgbClr val="000000"/>
                          </a:solidFill>
                          <a:effectLst/>
                          <a:latin typeface="Calibri" panose="020F0502020204030204" pitchFamily="34" charset="0"/>
                        </a:rPr>
                        <a:t>Delhi</a:t>
                      </a:r>
                    </a:p>
                  </a:txBody>
                  <a:tcPr marL="0" marR="0" marT="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4717732</a:t>
                      </a:r>
                    </a:p>
                  </a:txBody>
                  <a:tcPr marL="0" marR="0" marT="0" marB="0" anchor="b">
                    <a:lnL>
                      <a:noFill/>
                    </a:lnL>
                    <a:lnR>
                      <a:noFill/>
                    </a:lnR>
                    <a:lnT>
                      <a:noFill/>
                    </a:lnT>
                    <a:lnB>
                      <a:noFill/>
                    </a:lnB>
                    <a:solidFill>
                      <a:srgbClr val="FFD966"/>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extLst>
                  <a:ext uri="{0D108BD9-81ED-4DB2-BD59-A6C34878D82A}">
                    <a16:rowId xmlns:a16="http://schemas.microsoft.com/office/drawing/2014/main" val="2694083372"/>
                  </a:ext>
                </a:extLst>
              </a:tr>
              <a:tr h="164169">
                <a:tc>
                  <a:txBody>
                    <a:bodyPr/>
                    <a:lstStyle/>
                    <a:p>
                      <a:pPr algn="l" fontAlgn="b"/>
                      <a:r>
                        <a:rPr lang="en-IN" sz="1100" b="0" i="0" u="none" strike="noStrike">
                          <a:solidFill>
                            <a:srgbClr val="000000"/>
                          </a:solidFill>
                          <a:effectLst/>
                          <a:latin typeface="Calibri" panose="020F0502020204030204" pitchFamily="34" charset="0"/>
                        </a:rPr>
                        <a:t>Gujarat</a:t>
                      </a:r>
                    </a:p>
                  </a:txBody>
                  <a:tcPr marL="0" marR="0" marT="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2128759</a:t>
                      </a:r>
                    </a:p>
                  </a:txBody>
                  <a:tcPr marL="0" marR="0" marT="0" marB="0" anchor="b">
                    <a:lnL>
                      <a:noFill/>
                    </a:lnL>
                    <a:lnR>
                      <a:noFill/>
                    </a:lnR>
                    <a:lnT>
                      <a:noFill/>
                    </a:lnT>
                    <a:lnB>
                      <a:noFill/>
                    </a:lnB>
                    <a:solidFill>
                      <a:srgbClr val="FFD966"/>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extLst>
                  <a:ext uri="{0D108BD9-81ED-4DB2-BD59-A6C34878D82A}">
                    <a16:rowId xmlns:a16="http://schemas.microsoft.com/office/drawing/2014/main" val="317304775"/>
                  </a:ext>
                </a:extLst>
              </a:tr>
              <a:tr h="164169">
                <a:tc>
                  <a:txBody>
                    <a:bodyPr/>
                    <a:lstStyle/>
                    <a:p>
                      <a:pPr algn="l" fontAlgn="b"/>
                      <a:r>
                        <a:rPr lang="en-IN" sz="1100" b="0" i="0" u="none" strike="noStrike">
                          <a:solidFill>
                            <a:srgbClr val="000000"/>
                          </a:solidFill>
                          <a:effectLst/>
                          <a:latin typeface="Calibri" panose="020F0502020204030204" pitchFamily="34" charset="0"/>
                        </a:rPr>
                        <a:t>Karnataka</a:t>
                      </a:r>
                    </a:p>
                  </a:txBody>
                  <a:tcPr marL="0" marR="0" marT="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5723143</a:t>
                      </a:r>
                    </a:p>
                  </a:txBody>
                  <a:tcPr marL="0" marR="0" marT="0" marB="0" anchor="b">
                    <a:lnL>
                      <a:noFill/>
                    </a:lnL>
                    <a:lnR>
                      <a:noFill/>
                    </a:lnR>
                    <a:lnT>
                      <a:noFill/>
                    </a:lnT>
                    <a:lnB>
                      <a:noFill/>
                    </a:lnB>
                    <a:solidFill>
                      <a:srgbClr val="FFD966"/>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extLst>
                  <a:ext uri="{0D108BD9-81ED-4DB2-BD59-A6C34878D82A}">
                    <a16:rowId xmlns:a16="http://schemas.microsoft.com/office/drawing/2014/main" val="887073057"/>
                  </a:ext>
                </a:extLst>
              </a:tr>
              <a:tr h="164169">
                <a:tc>
                  <a:txBody>
                    <a:bodyPr/>
                    <a:lstStyle/>
                    <a:p>
                      <a:pPr algn="l" fontAlgn="b"/>
                      <a:r>
                        <a:rPr lang="en-IN" sz="1100" b="0" i="0" u="none" strike="noStrike">
                          <a:solidFill>
                            <a:srgbClr val="000000"/>
                          </a:solidFill>
                          <a:effectLst/>
                          <a:latin typeface="Calibri" panose="020F0502020204030204" pitchFamily="34" charset="0"/>
                        </a:rPr>
                        <a:t>Maharashtra</a:t>
                      </a:r>
                    </a:p>
                  </a:txBody>
                  <a:tcPr marL="0" marR="0" marT="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22534416</a:t>
                      </a:r>
                    </a:p>
                  </a:txBody>
                  <a:tcPr marL="0" marR="0" marT="0" marB="0" anchor="b">
                    <a:lnL>
                      <a:noFill/>
                    </a:lnL>
                    <a:lnR>
                      <a:noFill/>
                    </a:lnR>
                    <a:lnT>
                      <a:noFill/>
                    </a:lnT>
                    <a:lnB>
                      <a:noFill/>
                    </a:lnB>
                    <a:solidFill>
                      <a:srgbClr val="FFD966"/>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extLst>
                  <a:ext uri="{0D108BD9-81ED-4DB2-BD59-A6C34878D82A}">
                    <a16:rowId xmlns:a16="http://schemas.microsoft.com/office/drawing/2014/main" val="206527551"/>
                  </a:ext>
                </a:extLst>
              </a:tr>
              <a:tr h="164169">
                <a:tc>
                  <a:txBody>
                    <a:bodyPr/>
                    <a:lstStyle/>
                    <a:p>
                      <a:pPr algn="l" fontAlgn="b"/>
                      <a:r>
                        <a:rPr lang="en-IN" sz="1100" b="0" i="0" u="none" strike="noStrike">
                          <a:solidFill>
                            <a:srgbClr val="000000"/>
                          </a:solidFill>
                          <a:effectLst/>
                          <a:latin typeface="Calibri" panose="020F0502020204030204" pitchFamily="34" charset="0"/>
                        </a:rPr>
                        <a:t>Punjab</a:t>
                      </a:r>
                    </a:p>
                  </a:txBody>
                  <a:tcPr marL="0" marR="0" marT="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2638818</a:t>
                      </a:r>
                    </a:p>
                  </a:txBody>
                  <a:tcPr marL="0" marR="0" marT="0" marB="0" anchor="b">
                    <a:lnL>
                      <a:noFill/>
                    </a:lnL>
                    <a:lnR>
                      <a:noFill/>
                    </a:lnR>
                    <a:lnT>
                      <a:noFill/>
                    </a:lnT>
                    <a:lnB>
                      <a:noFill/>
                    </a:lnB>
                    <a:solidFill>
                      <a:srgbClr val="FFD966"/>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extLst>
                  <a:ext uri="{0D108BD9-81ED-4DB2-BD59-A6C34878D82A}">
                    <a16:rowId xmlns:a16="http://schemas.microsoft.com/office/drawing/2014/main" val="1354465446"/>
                  </a:ext>
                </a:extLst>
              </a:tr>
              <a:tr h="164169">
                <a:tc>
                  <a:txBody>
                    <a:bodyPr/>
                    <a:lstStyle/>
                    <a:p>
                      <a:pPr algn="l" fontAlgn="b"/>
                      <a:r>
                        <a:rPr lang="en-IN" sz="1100" b="0" i="0" u="none" strike="noStrike">
                          <a:solidFill>
                            <a:srgbClr val="000000"/>
                          </a:solidFill>
                          <a:effectLst/>
                          <a:latin typeface="Calibri" panose="020F0502020204030204" pitchFamily="34" charset="0"/>
                        </a:rPr>
                        <a:t>Tamil Nadu</a:t>
                      </a:r>
                    </a:p>
                  </a:txBody>
                  <a:tcPr marL="0" marR="0" marT="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5608369</a:t>
                      </a:r>
                    </a:p>
                  </a:txBody>
                  <a:tcPr marL="0" marR="0" marT="0" marB="0" anchor="b">
                    <a:lnL>
                      <a:noFill/>
                    </a:lnL>
                    <a:lnR>
                      <a:noFill/>
                    </a:lnR>
                    <a:lnT>
                      <a:noFill/>
                    </a:lnT>
                    <a:lnB>
                      <a:noFill/>
                    </a:lnB>
                    <a:solidFill>
                      <a:srgbClr val="FFD966"/>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extLst>
                  <a:ext uri="{0D108BD9-81ED-4DB2-BD59-A6C34878D82A}">
                    <a16:rowId xmlns:a16="http://schemas.microsoft.com/office/drawing/2014/main" val="433469903"/>
                  </a:ext>
                </a:extLst>
              </a:tr>
              <a:tr h="164169">
                <a:tc>
                  <a:txBody>
                    <a:bodyPr/>
                    <a:lstStyle/>
                    <a:p>
                      <a:pPr algn="l" fontAlgn="b"/>
                      <a:r>
                        <a:rPr lang="en-IN" sz="1100" b="0" i="0" u="none" strike="noStrike">
                          <a:solidFill>
                            <a:srgbClr val="000000"/>
                          </a:solidFill>
                          <a:effectLst/>
                          <a:latin typeface="Calibri" panose="020F0502020204030204" pitchFamily="34" charset="0"/>
                        </a:rPr>
                        <a:t>Uttar Pradesh</a:t>
                      </a:r>
                    </a:p>
                  </a:txBody>
                  <a:tcPr marL="0" marR="0" marT="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3938519</a:t>
                      </a:r>
                    </a:p>
                  </a:txBody>
                  <a:tcPr marL="0" marR="0" marT="0" marB="0" anchor="b">
                    <a:lnL>
                      <a:noFill/>
                    </a:lnL>
                    <a:lnR>
                      <a:noFill/>
                    </a:lnR>
                    <a:lnT>
                      <a:noFill/>
                    </a:lnT>
                    <a:lnB>
                      <a:noFill/>
                    </a:lnB>
                    <a:solidFill>
                      <a:srgbClr val="FFD966"/>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extLst>
                  <a:ext uri="{0D108BD9-81ED-4DB2-BD59-A6C34878D82A}">
                    <a16:rowId xmlns:a16="http://schemas.microsoft.com/office/drawing/2014/main" val="1871921822"/>
                  </a:ext>
                </a:extLst>
              </a:tr>
              <a:tr h="164169">
                <a:tc>
                  <a:txBody>
                    <a:bodyPr/>
                    <a:lstStyle/>
                    <a:p>
                      <a:pPr algn="l" fontAlgn="b"/>
                      <a:r>
                        <a:rPr lang="en-IN" sz="1100" b="0" i="0" u="none" strike="noStrike">
                          <a:solidFill>
                            <a:srgbClr val="000000"/>
                          </a:solidFill>
                          <a:effectLst/>
                          <a:latin typeface="Calibri" panose="020F0502020204030204" pitchFamily="34" charset="0"/>
                        </a:rPr>
                        <a:t>West Bengal</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3683145</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extLst>
                  <a:ext uri="{0D108BD9-81ED-4DB2-BD59-A6C34878D82A}">
                    <a16:rowId xmlns:a16="http://schemas.microsoft.com/office/drawing/2014/main" val="239190601"/>
                  </a:ext>
                </a:extLst>
              </a:tr>
              <a:tr h="164169">
                <a:tc>
                  <a:txBody>
                    <a:bodyPr/>
                    <a:lstStyle/>
                    <a:p>
                      <a:pPr algn="l" fontAlgn="b"/>
                      <a:r>
                        <a:rPr lang="en-IN" sz="1100" b="1" i="0" u="none" strike="noStrike">
                          <a:solidFill>
                            <a:srgbClr val="000000"/>
                          </a:solidFill>
                          <a:effectLst/>
                          <a:latin typeface="Calibri" panose="020F0502020204030204" pitchFamily="34" charset="0"/>
                        </a:rPr>
                        <a:t>Grand Total</a:t>
                      </a:r>
                    </a:p>
                  </a:txBody>
                  <a:tcPr marL="0" marR="0" marT="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1" i="0" u="none" strike="noStrike">
                          <a:solidFill>
                            <a:srgbClr val="000000"/>
                          </a:solidFill>
                          <a:effectLst/>
                          <a:latin typeface="Calibri" panose="020F0502020204030204" pitchFamily="34" charset="0"/>
                        </a:rPr>
                        <a:t>55732970</a:t>
                      </a:r>
                    </a:p>
                  </a:txBody>
                  <a:tcPr marL="0" marR="0" marT="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l" fontAlgn="b"/>
                      <a:r>
                        <a:rPr lang="en-IN" sz="1100" b="0" i="0" u="none" strike="noStrike" dirty="0">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extLst>
                  <a:ext uri="{0D108BD9-81ED-4DB2-BD59-A6C34878D82A}">
                    <a16:rowId xmlns:a16="http://schemas.microsoft.com/office/drawing/2014/main" val="2741852693"/>
                  </a:ext>
                </a:extLst>
              </a:tr>
            </a:tbl>
          </a:graphicData>
        </a:graphic>
      </p:graphicFrame>
      <p:graphicFrame>
        <p:nvGraphicFramePr>
          <p:cNvPr id="3" name="Chart 2">
            <a:extLst>
              <a:ext uri="{FF2B5EF4-FFF2-40B4-BE49-F238E27FC236}">
                <a16:creationId xmlns:a16="http://schemas.microsoft.com/office/drawing/2014/main" id="{7C29544F-A73B-4FE0-B816-DDAEA1523DA4}"/>
              </a:ext>
            </a:extLst>
          </p:cNvPr>
          <p:cNvGraphicFramePr>
            <a:graphicFrameLocks/>
          </p:cNvGraphicFramePr>
          <p:nvPr>
            <p:extLst>
              <p:ext uri="{D42A27DB-BD31-4B8C-83A1-F6EECF244321}">
                <p14:modId xmlns:p14="http://schemas.microsoft.com/office/powerpoint/2010/main" val="361538437"/>
              </p:ext>
            </p:extLst>
          </p:nvPr>
        </p:nvGraphicFramePr>
        <p:xfrm>
          <a:off x="5486400" y="2169494"/>
          <a:ext cx="6190594" cy="280139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64AE6466-82CE-4DC4-8CAC-7F2592B2F6F7}"/>
              </a:ext>
            </a:extLst>
          </p:cNvPr>
          <p:cNvSpPr txBox="1"/>
          <p:nvPr/>
        </p:nvSpPr>
        <p:spPr>
          <a:xfrm>
            <a:off x="833120" y="951915"/>
            <a:ext cx="919480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From the data set, we can obtain the Top </a:t>
            </a:r>
            <a:r>
              <a:rPr lang="en-IN" sz="1800" dirty="0">
                <a:effectLst/>
                <a:latin typeface="Times New Roman" panose="02020603050405020304" pitchFamily="18" charset="0"/>
                <a:ea typeface="Noto Sans CJK SC"/>
                <a:cs typeface="Times New Roman" panose="02020603050405020304" pitchFamily="18" charset="0"/>
              </a:rPr>
              <a:t>10 states with highest number of </a:t>
            </a:r>
            <a:r>
              <a:rPr lang="en-IN" dirty="0">
                <a:latin typeface="Times New Roman" panose="02020603050405020304" pitchFamily="18" charset="0"/>
                <a:ea typeface="Noto Sans CJK SC"/>
                <a:cs typeface="Times New Roman" panose="02020603050405020304" pitchFamily="18" charset="0"/>
              </a:rPr>
              <a:t>Death</a:t>
            </a:r>
            <a:r>
              <a:rPr lang="en-IN" sz="1800" dirty="0">
                <a:effectLst/>
                <a:latin typeface="Times New Roman" panose="02020603050405020304" pitchFamily="18" charset="0"/>
                <a:ea typeface="Noto Sans CJK SC"/>
                <a:cs typeface="Times New Roman" panose="02020603050405020304" pitchFamily="18" charset="0"/>
              </a:rPr>
              <a:t> cases</a:t>
            </a:r>
            <a:endParaRPr lang="en-IN" dirty="0"/>
          </a:p>
        </p:txBody>
      </p:sp>
      <p:sp>
        <p:nvSpPr>
          <p:cNvPr id="6" name="TextBox 5">
            <a:extLst>
              <a:ext uri="{FF2B5EF4-FFF2-40B4-BE49-F238E27FC236}">
                <a16:creationId xmlns:a16="http://schemas.microsoft.com/office/drawing/2014/main" id="{5D511C42-EC0D-46A8-A44D-7F774FB4DEE6}"/>
              </a:ext>
            </a:extLst>
          </p:cNvPr>
          <p:cNvSpPr txBox="1"/>
          <p:nvPr/>
        </p:nvSpPr>
        <p:spPr>
          <a:xfrm>
            <a:off x="619760" y="5030459"/>
            <a:ext cx="9530080" cy="646331"/>
          </a:xfrm>
          <a:prstGeom prst="rect">
            <a:avLst/>
          </a:prstGeom>
          <a:noFill/>
        </p:spPr>
        <p:txBody>
          <a:bodyPr wrap="square">
            <a:sp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According to the above information Maharashtra is on Top 1 place with 22534416 death cases</a:t>
            </a: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Chhattisgarh is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place with 1942099 death cases.</a:t>
            </a:r>
          </a:p>
        </p:txBody>
      </p:sp>
    </p:spTree>
    <p:extLst>
      <p:ext uri="{BB962C8B-B14F-4D97-AF65-F5344CB8AC3E}">
        <p14:creationId xmlns:p14="http://schemas.microsoft.com/office/powerpoint/2010/main" val="155317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A5AC6D8-30E4-440C-BB43-4F539C020184}"/>
              </a:ext>
            </a:extLst>
          </p:cNvPr>
          <p:cNvGraphicFramePr>
            <a:graphicFrameLocks noGrp="1"/>
          </p:cNvGraphicFramePr>
          <p:nvPr>
            <p:extLst>
              <p:ext uri="{D42A27DB-BD31-4B8C-83A1-F6EECF244321}">
                <p14:modId xmlns:p14="http://schemas.microsoft.com/office/powerpoint/2010/main" val="1076481627"/>
              </p:ext>
            </p:extLst>
          </p:nvPr>
        </p:nvGraphicFramePr>
        <p:xfrm>
          <a:off x="218123" y="1134269"/>
          <a:ext cx="5740400" cy="2762250"/>
        </p:xfrm>
        <a:graphic>
          <a:graphicData uri="http://schemas.openxmlformats.org/drawingml/2006/table">
            <a:tbl>
              <a:tblPr/>
              <a:tblGrid>
                <a:gridCol w="2998716">
                  <a:extLst>
                    <a:ext uri="{9D8B030D-6E8A-4147-A177-3AD203B41FA5}">
                      <a16:colId xmlns:a16="http://schemas.microsoft.com/office/drawing/2014/main" val="3288555607"/>
                    </a:ext>
                  </a:extLst>
                </a:gridCol>
                <a:gridCol w="2741684">
                  <a:extLst>
                    <a:ext uri="{9D8B030D-6E8A-4147-A177-3AD203B41FA5}">
                      <a16:colId xmlns:a16="http://schemas.microsoft.com/office/drawing/2014/main" val="1403792732"/>
                    </a:ext>
                  </a:extLst>
                </a:gridCol>
              </a:tblGrid>
              <a:tr h="184150">
                <a:tc gridSpan="2">
                  <a:txBody>
                    <a:bodyPr/>
                    <a:lstStyle/>
                    <a:p>
                      <a:pPr algn="l" fontAlgn="b"/>
                      <a:r>
                        <a:rPr lang="en-US" sz="1100" b="0" i="0" u="none" strike="noStrike">
                          <a:solidFill>
                            <a:srgbClr val="000000"/>
                          </a:solidFill>
                          <a:effectLst/>
                          <a:latin typeface="Calibri" panose="020F0502020204030204" pitchFamily="34" charset="0"/>
                        </a:rPr>
                        <a:t>Bottom 10 states with highest number of Death cases</a:t>
                      </a:r>
                    </a:p>
                  </a:txBody>
                  <a:tcPr marL="6350" marR="6350" marT="6350" marB="0" anchor="b">
                    <a:lnL>
                      <a:noFill/>
                    </a:lnL>
                    <a:lnR>
                      <a:noFill/>
                    </a:lnR>
                    <a:lnT>
                      <a:noFill/>
                    </a:lnT>
                    <a:lnB>
                      <a:noFill/>
                    </a:lnB>
                    <a:solidFill>
                      <a:srgbClr val="FFFF00"/>
                    </a:solidFill>
                  </a:tcPr>
                </a:tc>
                <a:tc hMerge="1">
                  <a:txBody>
                    <a:bodyPr/>
                    <a:lstStyle/>
                    <a:p>
                      <a:endParaRPr lang="en-IN"/>
                    </a:p>
                  </a:txBody>
                  <a:tcPr/>
                </a:tc>
                <a:extLst>
                  <a:ext uri="{0D108BD9-81ED-4DB2-BD59-A6C34878D82A}">
                    <a16:rowId xmlns:a16="http://schemas.microsoft.com/office/drawing/2014/main" val="3024341948"/>
                  </a:ext>
                </a:extLst>
              </a:tr>
              <a:tr h="184150">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extLst>
                  <a:ext uri="{0D108BD9-81ED-4DB2-BD59-A6C34878D82A}">
                    <a16:rowId xmlns:a16="http://schemas.microsoft.com/office/drawing/2014/main" val="945064338"/>
                  </a:ext>
                </a:extLst>
              </a:tr>
              <a:tr h="184150">
                <a:tc>
                  <a:txBody>
                    <a:bodyPr/>
                    <a:lstStyle/>
                    <a:p>
                      <a:pPr algn="l" fontAlgn="b"/>
                      <a:r>
                        <a:rPr lang="en-US" sz="1100" b="1" i="0" u="none" strike="noStrike">
                          <a:solidFill>
                            <a:srgbClr val="000000"/>
                          </a:solidFill>
                          <a:effectLst/>
                          <a:latin typeface="Calibri" panose="020F0502020204030204" pitchFamily="34" charset="0"/>
                        </a:rPr>
                        <a:t>Bottom 10 death rate states</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IN" sz="1100" b="1" i="0" u="none" strike="noStrike">
                          <a:solidFill>
                            <a:srgbClr val="000000"/>
                          </a:solidFill>
                          <a:effectLst/>
                          <a:latin typeface="Calibri" panose="020F0502020204030204" pitchFamily="34" charset="0"/>
                        </a:rPr>
                        <a:t>Sum of Deaths</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565781396"/>
                  </a:ext>
                </a:extLst>
              </a:tr>
              <a:tr h="184150">
                <a:tc>
                  <a:txBody>
                    <a:bodyPr/>
                    <a:lstStyle/>
                    <a:p>
                      <a:pPr algn="l" fontAlgn="b"/>
                      <a:r>
                        <a:rPr lang="en-IN" sz="1100" b="0" i="0" u="none" strike="noStrike">
                          <a:solidFill>
                            <a:srgbClr val="000000"/>
                          </a:solidFill>
                          <a:effectLst/>
                          <a:latin typeface="Calibri" panose="020F0502020204030204" pitchFamily="34" charset="0"/>
                        </a:rPr>
                        <a:t>Bihar****</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18881</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2058568743"/>
                  </a:ext>
                </a:extLst>
              </a:tr>
              <a:tr h="184150">
                <a:tc>
                  <a:txBody>
                    <a:bodyPr/>
                    <a:lstStyle/>
                    <a:p>
                      <a:pPr algn="l" fontAlgn="b"/>
                      <a:r>
                        <a:rPr lang="en-US" sz="1100" b="0" i="0" u="none" strike="noStrike">
                          <a:solidFill>
                            <a:srgbClr val="000000"/>
                          </a:solidFill>
                          <a:effectLst/>
                          <a:latin typeface="Calibri" panose="020F0502020204030204" pitchFamily="34" charset="0"/>
                        </a:rPr>
                        <a:t>Cases being reassigned to states</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3819249308"/>
                  </a:ext>
                </a:extLst>
              </a:tr>
              <a:tr h="184150">
                <a:tc>
                  <a:txBody>
                    <a:bodyPr/>
                    <a:lstStyle/>
                    <a:p>
                      <a:pPr algn="l" fontAlgn="b"/>
                      <a:r>
                        <a:rPr lang="en-IN" sz="1100" b="0" i="0" u="none" strike="noStrike">
                          <a:solidFill>
                            <a:srgbClr val="000000"/>
                          </a:solidFill>
                          <a:effectLst/>
                          <a:latin typeface="Calibri" panose="020F0502020204030204" pitchFamily="34" charset="0"/>
                        </a:rPr>
                        <a:t>Dadra and Nagar Haveli</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8</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006629876"/>
                  </a:ext>
                </a:extLst>
              </a:tr>
              <a:tr h="184150">
                <a:tc>
                  <a:txBody>
                    <a:bodyPr/>
                    <a:lstStyle/>
                    <a:p>
                      <a:pPr algn="l" fontAlgn="b"/>
                      <a:r>
                        <a:rPr lang="en-US" sz="1100" b="0" i="0" u="none" strike="noStrike">
                          <a:solidFill>
                            <a:srgbClr val="000000"/>
                          </a:solidFill>
                          <a:effectLst/>
                          <a:latin typeface="Calibri" panose="020F0502020204030204" pitchFamily="34" charset="0"/>
                        </a:rPr>
                        <a:t>Dadra and Nagar Haveli and Daman and Diu</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978</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956582928"/>
                  </a:ext>
                </a:extLst>
              </a:tr>
              <a:tr h="184150">
                <a:tc>
                  <a:txBody>
                    <a:bodyPr/>
                    <a:lstStyle/>
                    <a:p>
                      <a:pPr algn="l" fontAlgn="b"/>
                      <a:r>
                        <a:rPr lang="en-IN" sz="1100" b="0" i="0" u="none" strike="noStrike">
                          <a:solidFill>
                            <a:srgbClr val="000000"/>
                          </a:solidFill>
                          <a:effectLst/>
                          <a:latin typeface="Calibri" panose="020F0502020204030204" pitchFamily="34" charset="0"/>
                        </a:rPr>
                        <a:t>Daman &amp; Diu</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740926427"/>
                  </a:ext>
                </a:extLst>
              </a:tr>
              <a:tr h="184150">
                <a:tc>
                  <a:txBody>
                    <a:bodyPr/>
                    <a:lstStyle/>
                    <a:p>
                      <a:pPr algn="l" fontAlgn="b"/>
                      <a:r>
                        <a:rPr lang="en-IN" sz="1100" b="0" i="0" u="none" strike="noStrike">
                          <a:solidFill>
                            <a:srgbClr val="000000"/>
                          </a:solidFill>
                          <a:effectLst/>
                          <a:latin typeface="Calibri" panose="020F0502020204030204" pitchFamily="34" charset="0"/>
                        </a:rPr>
                        <a:t>Himanchal Pradesh</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3507</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3508021552"/>
                  </a:ext>
                </a:extLst>
              </a:tr>
              <a:tr h="184150">
                <a:tc>
                  <a:txBody>
                    <a:bodyPr/>
                    <a:lstStyle/>
                    <a:p>
                      <a:pPr algn="l" fontAlgn="b"/>
                      <a:r>
                        <a:rPr lang="en-IN" sz="1100" b="0" i="0" u="none" strike="noStrike">
                          <a:solidFill>
                            <a:srgbClr val="000000"/>
                          </a:solidFill>
                          <a:effectLst/>
                          <a:latin typeface="Calibri" panose="020F0502020204030204" pitchFamily="34" charset="0"/>
                        </a:rPr>
                        <a:t>Lakshadweep</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3457</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937595263"/>
                  </a:ext>
                </a:extLst>
              </a:tr>
              <a:tr h="184150">
                <a:tc>
                  <a:txBody>
                    <a:bodyPr/>
                    <a:lstStyle/>
                    <a:p>
                      <a:pPr algn="l" fontAlgn="b"/>
                      <a:r>
                        <a:rPr lang="en-IN" sz="1100" b="0" i="0" u="none" strike="noStrike">
                          <a:solidFill>
                            <a:srgbClr val="000000"/>
                          </a:solidFill>
                          <a:effectLst/>
                          <a:latin typeface="Calibri" panose="020F0502020204030204" pitchFamily="34" charset="0"/>
                        </a:rPr>
                        <a:t>Madhya Pradesh***</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10506</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71045585"/>
                  </a:ext>
                </a:extLst>
              </a:tr>
              <a:tr h="184150">
                <a:tc>
                  <a:txBody>
                    <a:bodyPr/>
                    <a:lstStyle/>
                    <a:p>
                      <a:pPr algn="l" fontAlgn="b"/>
                      <a:r>
                        <a:rPr lang="en-IN" sz="1100" b="0" i="0" u="none" strike="noStrike">
                          <a:solidFill>
                            <a:srgbClr val="000000"/>
                          </a:solidFill>
                          <a:effectLst/>
                          <a:latin typeface="Calibri" panose="020F0502020204030204" pitchFamily="34" charset="0"/>
                        </a:rPr>
                        <a:t>Mizoram</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8331</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65857903"/>
                  </a:ext>
                </a:extLst>
              </a:tr>
              <a:tr h="184150">
                <a:tc>
                  <a:txBody>
                    <a:bodyPr/>
                    <a:lstStyle/>
                    <a:p>
                      <a:pPr algn="l" fontAlgn="b"/>
                      <a:r>
                        <a:rPr lang="en-IN" sz="1100" b="0" i="0" u="none" strike="noStrike">
                          <a:solidFill>
                            <a:srgbClr val="000000"/>
                          </a:solidFill>
                          <a:effectLst/>
                          <a:latin typeface="Calibri" panose="020F0502020204030204" pitchFamily="34" charset="0"/>
                        </a:rPr>
                        <a:t>Unassigned</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0</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3442970413"/>
                  </a:ext>
                </a:extLst>
              </a:tr>
              <a:tr h="184150">
                <a:tc>
                  <a:txBody>
                    <a:bodyPr/>
                    <a:lstStyle/>
                    <a:p>
                      <a:pPr algn="l" fontAlgn="b"/>
                      <a:r>
                        <a:rPr lang="en-IN" sz="1100" b="1" i="0" u="none" strike="noStrike">
                          <a:solidFill>
                            <a:srgbClr val="000000"/>
                          </a:solidFill>
                          <a:effectLst/>
                          <a:latin typeface="Calibri" panose="020F0502020204030204" pitchFamily="34" charset="0"/>
                        </a:rPr>
                        <a:t>Grand Total</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1" i="0" u="none" strike="noStrike">
                          <a:solidFill>
                            <a:srgbClr val="000000"/>
                          </a:solidFill>
                          <a:effectLst/>
                          <a:latin typeface="Calibri" panose="020F0502020204030204" pitchFamily="34" charset="0"/>
                        </a:rPr>
                        <a:t>45668</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605307747"/>
                  </a:ext>
                </a:extLst>
              </a:tr>
              <a:tr h="184150">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tc>
                  <a:txBody>
                    <a:bodyPr/>
                    <a:lstStyle/>
                    <a:p>
                      <a:pPr algn="l" fontAlgn="b"/>
                      <a:r>
                        <a:rPr lang="en-IN" sz="1100" b="0" i="0" u="none" strike="noStrike" dirty="0">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extLst>
                  <a:ext uri="{0D108BD9-81ED-4DB2-BD59-A6C34878D82A}">
                    <a16:rowId xmlns:a16="http://schemas.microsoft.com/office/drawing/2014/main" val="152446511"/>
                  </a:ext>
                </a:extLst>
              </a:tr>
            </a:tbl>
          </a:graphicData>
        </a:graphic>
      </p:graphicFrame>
      <p:graphicFrame>
        <p:nvGraphicFramePr>
          <p:cNvPr id="3" name="Chart 2">
            <a:extLst>
              <a:ext uri="{FF2B5EF4-FFF2-40B4-BE49-F238E27FC236}">
                <a16:creationId xmlns:a16="http://schemas.microsoft.com/office/drawing/2014/main" id="{F289CDC3-604D-4AF7-90C6-B9716C371B65}"/>
              </a:ext>
            </a:extLst>
          </p:cNvPr>
          <p:cNvGraphicFramePr>
            <a:graphicFrameLocks/>
          </p:cNvGraphicFramePr>
          <p:nvPr>
            <p:extLst>
              <p:ext uri="{D42A27DB-BD31-4B8C-83A1-F6EECF244321}">
                <p14:modId xmlns:p14="http://schemas.microsoft.com/office/powerpoint/2010/main" val="775231346"/>
              </p:ext>
            </p:extLst>
          </p:nvPr>
        </p:nvGraphicFramePr>
        <p:xfrm>
          <a:off x="5958523" y="1248279"/>
          <a:ext cx="6108689" cy="264824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7DD0AE43-108A-4C4B-A420-F70951D37E69}"/>
              </a:ext>
            </a:extLst>
          </p:cNvPr>
          <p:cNvSpPr txBox="1"/>
          <p:nvPr/>
        </p:nvSpPr>
        <p:spPr>
          <a:xfrm>
            <a:off x="975360" y="332155"/>
            <a:ext cx="905256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From the data set, we can obtain the Bottom </a:t>
            </a:r>
            <a:r>
              <a:rPr lang="en-IN" sz="1800" dirty="0">
                <a:effectLst/>
                <a:latin typeface="Times New Roman" panose="02020603050405020304" pitchFamily="18" charset="0"/>
                <a:ea typeface="Noto Sans CJK SC"/>
                <a:cs typeface="Times New Roman" panose="02020603050405020304" pitchFamily="18" charset="0"/>
              </a:rPr>
              <a:t>10 states with </a:t>
            </a:r>
            <a:r>
              <a:rPr lang="en-IN" dirty="0">
                <a:latin typeface="Times New Roman" panose="02020603050405020304" pitchFamily="18" charset="0"/>
                <a:ea typeface="Noto Sans CJK SC"/>
                <a:cs typeface="Times New Roman" panose="02020603050405020304" pitchFamily="18" charset="0"/>
              </a:rPr>
              <a:t>Death</a:t>
            </a:r>
            <a:r>
              <a:rPr lang="en-IN" sz="1800" dirty="0">
                <a:effectLst/>
                <a:latin typeface="Times New Roman" panose="02020603050405020304" pitchFamily="18" charset="0"/>
                <a:ea typeface="Noto Sans CJK SC"/>
                <a:cs typeface="Times New Roman" panose="02020603050405020304" pitchFamily="18" charset="0"/>
              </a:rPr>
              <a:t> cases</a:t>
            </a:r>
            <a:endParaRPr lang="en-IN" dirty="0"/>
          </a:p>
        </p:txBody>
      </p:sp>
      <p:sp>
        <p:nvSpPr>
          <p:cNvPr id="7" name="TextBox 6">
            <a:extLst>
              <a:ext uri="{FF2B5EF4-FFF2-40B4-BE49-F238E27FC236}">
                <a16:creationId xmlns:a16="http://schemas.microsoft.com/office/drawing/2014/main" id="{43B6E581-F518-4E96-BD75-A5E8053A8902}"/>
              </a:ext>
            </a:extLst>
          </p:cNvPr>
          <p:cNvSpPr txBox="1"/>
          <p:nvPr/>
        </p:nvSpPr>
        <p:spPr>
          <a:xfrm>
            <a:off x="1076960" y="4329301"/>
            <a:ext cx="9773920"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According to the above information, the bottom 10 states with death cases are shown along with their value</a:t>
            </a:r>
            <a:endParaRPr lang="en-IN" dirty="0"/>
          </a:p>
        </p:txBody>
      </p:sp>
    </p:spTree>
    <p:extLst>
      <p:ext uri="{BB962C8B-B14F-4D97-AF65-F5344CB8AC3E}">
        <p14:creationId xmlns:p14="http://schemas.microsoft.com/office/powerpoint/2010/main" val="4107462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DD667A8-3FCB-4411-8FD6-93250CFCAD68}"/>
              </a:ext>
            </a:extLst>
          </p:cNvPr>
          <p:cNvGraphicFramePr>
            <a:graphicFrameLocks noGrp="1"/>
          </p:cNvGraphicFramePr>
          <p:nvPr>
            <p:extLst>
              <p:ext uri="{D42A27DB-BD31-4B8C-83A1-F6EECF244321}">
                <p14:modId xmlns:p14="http://schemas.microsoft.com/office/powerpoint/2010/main" val="4174069767"/>
              </p:ext>
            </p:extLst>
          </p:nvPr>
        </p:nvGraphicFramePr>
        <p:xfrm>
          <a:off x="481232" y="1440700"/>
          <a:ext cx="5740400" cy="2774950"/>
        </p:xfrm>
        <a:graphic>
          <a:graphicData uri="http://schemas.openxmlformats.org/drawingml/2006/table">
            <a:tbl>
              <a:tblPr/>
              <a:tblGrid>
                <a:gridCol w="2997200">
                  <a:extLst>
                    <a:ext uri="{9D8B030D-6E8A-4147-A177-3AD203B41FA5}">
                      <a16:colId xmlns:a16="http://schemas.microsoft.com/office/drawing/2014/main" val="1253436985"/>
                    </a:ext>
                  </a:extLst>
                </a:gridCol>
                <a:gridCol w="2743200">
                  <a:extLst>
                    <a:ext uri="{9D8B030D-6E8A-4147-A177-3AD203B41FA5}">
                      <a16:colId xmlns:a16="http://schemas.microsoft.com/office/drawing/2014/main" val="700739009"/>
                    </a:ext>
                  </a:extLst>
                </a:gridCol>
              </a:tblGrid>
              <a:tr h="196850">
                <a:tc>
                  <a:txBody>
                    <a:bodyPr/>
                    <a:lstStyle/>
                    <a:p>
                      <a:pPr algn="l" fontAlgn="b"/>
                      <a:r>
                        <a:rPr lang="en-US" sz="1200" b="0" i="0" u="none" strike="noStrike">
                          <a:solidFill>
                            <a:srgbClr val="000000"/>
                          </a:solidFill>
                          <a:effectLst/>
                          <a:latin typeface="Times New Roman" panose="02020603050405020304" pitchFamily="18" charset="0"/>
                        </a:rPr>
                        <a:t>Top 10 states with highest of Death percentage</a:t>
                      </a:r>
                    </a:p>
                  </a:txBody>
                  <a:tcPr marL="6350" marR="6350" marT="6350" marB="0" anchor="b">
                    <a:lnL>
                      <a:noFill/>
                    </a:lnL>
                    <a:lnR>
                      <a:noFill/>
                    </a:lnR>
                    <a:lnT>
                      <a:noFill/>
                    </a:lnT>
                    <a:lnB>
                      <a:noFill/>
                    </a:lnB>
                    <a:solidFill>
                      <a:srgbClr val="FFFF00"/>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FFFF00"/>
                    </a:solidFill>
                  </a:tcPr>
                </a:tc>
                <a:extLst>
                  <a:ext uri="{0D108BD9-81ED-4DB2-BD59-A6C34878D82A}">
                    <a16:rowId xmlns:a16="http://schemas.microsoft.com/office/drawing/2014/main" val="1235607788"/>
                  </a:ext>
                </a:extLst>
              </a:tr>
              <a:tr h="184150">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extLst>
                  <a:ext uri="{0D108BD9-81ED-4DB2-BD59-A6C34878D82A}">
                    <a16:rowId xmlns:a16="http://schemas.microsoft.com/office/drawing/2014/main" val="2729196851"/>
                  </a:ext>
                </a:extLst>
              </a:tr>
              <a:tr h="184150">
                <a:tc>
                  <a:txBody>
                    <a:bodyPr/>
                    <a:lstStyle/>
                    <a:p>
                      <a:pPr algn="l" fontAlgn="b"/>
                      <a:r>
                        <a:rPr lang="en-US" sz="1100" b="1" i="0" u="none" strike="noStrike">
                          <a:solidFill>
                            <a:srgbClr val="000000"/>
                          </a:solidFill>
                          <a:effectLst/>
                          <a:latin typeface="Calibri" panose="020F0502020204030204" pitchFamily="34" charset="0"/>
                        </a:rPr>
                        <a:t>Top 10 state's death percentage</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IN" sz="1100" b="1" i="0" u="none" strike="noStrike">
                          <a:solidFill>
                            <a:srgbClr val="000000"/>
                          </a:solidFill>
                          <a:effectLst/>
                          <a:latin typeface="Calibri" panose="020F0502020204030204" pitchFamily="34" charset="0"/>
                        </a:rPr>
                        <a:t>Sum of Deaths</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3388209699"/>
                  </a:ext>
                </a:extLst>
              </a:tr>
              <a:tr h="184150">
                <a:tc>
                  <a:txBody>
                    <a:bodyPr/>
                    <a:lstStyle/>
                    <a:p>
                      <a:pPr algn="l" fontAlgn="b"/>
                      <a:r>
                        <a:rPr lang="en-IN" sz="1100" b="0" i="0" u="none" strike="noStrike">
                          <a:solidFill>
                            <a:srgbClr val="000000"/>
                          </a:solidFill>
                          <a:effectLst/>
                          <a:latin typeface="Calibri" panose="020F0502020204030204" pitchFamily="34" charset="0"/>
                        </a:rPr>
                        <a:t>Andhra Pradesh</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5.06%</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2783907149"/>
                  </a:ext>
                </a:extLst>
              </a:tr>
              <a:tr h="184150">
                <a:tc>
                  <a:txBody>
                    <a:bodyPr/>
                    <a:lstStyle/>
                    <a:p>
                      <a:pPr algn="l" fontAlgn="b"/>
                      <a:r>
                        <a:rPr lang="en-IN" sz="1100" b="0" i="0" u="none" strike="noStrike">
                          <a:solidFill>
                            <a:srgbClr val="000000"/>
                          </a:solidFill>
                          <a:effectLst/>
                          <a:latin typeface="Calibri" panose="020F0502020204030204" pitchFamily="34" charset="0"/>
                        </a:rPr>
                        <a:t>Chhattisgarh</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3.48%</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3594546571"/>
                  </a:ext>
                </a:extLst>
              </a:tr>
              <a:tr h="184150">
                <a:tc>
                  <a:txBody>
                    <a:bodyPr/>
                    <a:lstStyle/>
                    <a:p>
                      <a:pPr algn="l" fontAlgn="b"/>
                      <a:r>
                        <a:rPr lang="en-IN" sz="1100" b="0" i="0" u="none" strike="noStrike">
                          <a:solidFill>
                            <a:srgbClr val="000000"/>
                          </a:solidFill>
                          <a:effectLst/>
                          <a:latin typeface="Calibri" panose="020F0502020204030204" pitchFamily="34" charset="0"/>
                        </a:rPr>
                        <a:t>Delhi</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8.46%</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905211207"/>
                  </a:ext>
                </a:extLst>
              </a:tr>
              <a:tr h="184150">
                <a:tc>
                  <a:txBody>
                    <a:bodyPr/>
                    <a:lstStyle/>
                    <a:p>
                      <a:pPr algn="l" fontAlgn="b"/>
                      <a:r>
                        <a:rPr lang="en-IN" sz="1100" b="0" i="0" u="none" strike="noStrike">
                          <a:solidFill>
                            <a:srgbClr val="000000"/>
                          </a:solidFill>
                          <a:effectLst/>
                          <a:latin typeface="Calibri" panose="020F0502020204030204" pitchFamily="34" charset="0"/>
                        </a:rPr>
                        <a:t>Gujarat</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3.82%</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170732232"/>
                  </a:ext>
                </a:extLst>
              </a:tr>
              <a:tr h="184150">
                <a:tc>
                  <a:txBody>
                    <a:bodyPr/>
                    <a:lstStyle/>
                    <a:p>
                      <a:pPr algn="l" fontAlgn="b"/>
                      <a:r>
                        <a:rPr lang="en-IN" sz="1100" b="0" i="0" u="none" strike="noStrike">
                          <a:solidFill>
                            <a:srgbClr val="000000"/>
                          </a:solidFill>
                          <a:effectLst/>
                          <a:latin typeface="Calibri" panose="020F0502020204030204" pitchFamily="34" charset="0"/>
                        </a:rPr>
                        <a:t>Karnataka</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10.27%</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4224043736"/>
                  </a:ext>
                </a:extLst>
              </a:tr>
              <a:tr h="184150">
                <a:tc>
                  <a:txBody>
                    <a:bodyPr/>
                    <a:lstStyle/>
                    <a:p>
                      <a:pPr algn="l" fontAlgn="b"/>
                      <a:r>
                        <a:rPr lang="en-IN" sz="1100" b="0" i="0" u="none" strike="noStrike">
                          <a:solidFill>
                            <a:srgbClr val="000000"/>
                          </a:solidFill>
                          <a:effectLst/>
                          <a:latin typeface="Calibri" panose="020F0502020204030204" pitchFamily="34" charset="0"/>
                        </a:rPr>
                        <a:t>Maharashtra</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40.43%</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595969862"/>
                  </a:ext>
                </a:extLst>
              </a:tr>
              <a:tr h="184150">
                <a:tc>
                  <a:txBody>
                    <a:bodyPr/>
                    <a:lstStyle/>
                    <a:p>
                      <a:pPr algn="l" fontAlgn="b"/>
                      <a:r>
                        <a:rPr lang="en-IN" sz="1100" b="0" i="0" u="none" strike="noStrike">
                          <a:solidFill>
                            <a:srgbClr val="000000"/>
                          </a:solidFill>
                          <a:effectLst/>
                          <a:latin typeface="Calibri" panose="020F0502020204030204" pitchFamily="34" charset="0"/>
                        </a:rPr>
                        <a:t>Punjab</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4.73%</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4070324889"/>
                  </a:ext>
                </a:extLst>
              </a:tr>
              <a:tr h="184150">
                <a:tc>
                  <a:txBody>
                    <a:bodyPr/>
                    <a:lstStyle/>
                    <a:p>
                      <a:pPr algn="l" fontAlgn="b"/>
                      <a:r>
                        <a:rPr lang="en-IN" sz="1100" b="0" i="0" u="none" strike="noStrike">
                          <a:solidFill>
                            <a:srgbClr val="000000"/>
                          </a:solidFill>
                          <a:effectLst/>
                          <a:latin typeface="Calibri" panose="020F0502020204030204" pitchFamily="34" charset="0"/>
                        </a:rPr>
                        <a:t>Tamil Nadu</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10.06%</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074006459"/>
                  </a:ext>
                </a:extLst>
              </a:tr>
              <a:tr h="184150">
                <a:tc>
                  <a:txBody>
                    <a:bodyPr/>
                    <a:lstStyle/>
                    <a:p>
                      <a:pPr algn="l" fontAlgn="b"/>
                      <a:r>
                        <a:rPr lang="en-IN" sz="1100" b="0" i="0" u="none" strike="noStrike">
                          <a:solidFill>
                            <a:srgbClr val="000000"/>
                          </a:solidFill>
                          <a:effectLst/>
                          <a:latin typeface="Calibri" panose="020F0502020204030204" pitchFamily="34" charset="0"/>
                        </a:rPr>
                        <a:t>Uttar Pradesh</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7.07%</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688007663"/>
                  </a:ext>
                </a:extLst>
              </a:tr>
              <a:tr h="184150">
                <a:tc>
                  <a:txBody>
                    <a:bodyPr/>
                    <a:lstStyle/>
                    <a:p>
                      <a:pPr algn="l" fontAlgn="b"/>
                      <a:r>
                        <a:rPr lang="en-IN" sz="1100" b="0" i="0" u="none" strike="noStrike">
                          <a:solidFill>
                            <a:srgbClr val="000000"/>
                          </a:solidFill>
                          <a:effectLst/>
                          <a:latin typeface="Calibri" panose="020F0502020204030204" pitchFamily="34" charset="0"/>
                        </a:rPr>
                        <a:t>West Bengal</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6.61%</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1544984679"/>
                  </a:ext>
                </a:extLst>
              </a:tr>
              <a:tr h="184150">
                <a:tc>
                  <a:txBody>
                    <a:bodyPr/>
                    <a:lstStyle/>
                    <a:p>
                      <a:pPr algn="l" fontAlgn="b"/>
                      <a:r>
                        <a:rPr lang="en-IN" sz="1100" b="1" i="0" u="none" strike="noStrike">
                          <a:solidFill>
                            <a:srgbClr val="000000"/>
                          </a:solidFill>
                          <a:effectLst/>
                          <a:latin typeface="Calibri" panose="020F0502020204030204" pitchFamily="34" charset="0"/>
                        </a:rPr>
                        <a:t>Grand Total</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1" i="0" u="none" strike="noStrike">
                          <a:solidFill>
                            <a:srgbClr val="000000"/>
                          </a:solidFill>
                          <a:effectLst/>
                          <a:latin typeface="Calibri" panose="020F0502020204030204" pitchFamily="34" charset="0"/>
                        </a:rPr>
                        <a:t>100.00%</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3135029711"/>
                  </a:ext>
                </a:extLst>
              </a:tr>
              <a:tr h="184150">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tc>
                  <a:txBody>
                    <a:bodyPr/>
                    <a:lstStyle/>
                    <a:p>
                      <a:pPr algn="l" fontAlgn="b"/>
                      <a:r>
                        <a:rPr lang="en-IN" sz="1100" b="0" i="0" u="none" strike="noStrike" dirty="0">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extLst>
                  <a:ext uri="{0D108BD9-81ED-4DB2-BD59-A6C34878D82A}">
                    <a16:rowId xmlns:a16="http://schemas.microsoft.com/office/drawing/2014/main" val="3090930601"/>
                  </a:ext>
                </a:extLst>
              </a:tr>
            </a:tbl>
          </a:graphicData>
        </a:graphic>
      </p:graphicFrame>
      <p:graphicFrame>
        <p:nvGraphicFramePr>
          <p:cNvPr id="3" name="Chart 2">
            <a:extLst>
              <a:ext uri="{FF2B5EF4-FFF2-40B4-BE49-F238E27FC236}">
                <a16:creationId xmlns:a16="http://schemas.microsoft.com/office/drawing/2014/main" id="{759432CF-4BF7-4E8D-AF70-48EE46AF2B88}"/>
              </a:ext>
            </a:extLst>
          </p:cNvPr>
          <p:cNvGraphicFramePr>
            <a:graphicFrameLocks/>
          </p:cNvGraphicFramePr>
          <p:nvPr>
            <p:extLst>
              <p:ext uri="{D42A27DB-BD31-4B8C-83A1-F6EECF244321}">
                <p14:modId xmlns:p14="http://schemas.microsoft.com/office/powerpoint/2010/main" val="4122827127"/>
              </p:ext>
            </p:extLst>
          </p:nvPr>
        </p:nvGraphicFramePr>
        <p:xfrm>
          <a:off x="6221632" y="1617428"/>
          <a:ext cx="5918546" cy="259822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13B66B66-23FA-4593-ADC2-31D0B22465AD}"/>
              </a:ext>
            </a:extLst>
          </p:cNvPr>
          <p:cNvSpPr txBox="1"/>
          <p:nvPr/>
        </p:nvSpPr>
        <p:spPr>
          <a:xfrm>
            <a:off x="883920" y="706005"/>
            <a:ext cx="945896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From the data set, we can obtain the Top </a:t>
            </a:r>
            <a:r>
              <a:rPr lang="en-IN" sz="1800" dirty="0">
                <a:effectLst/>
                <a:latin typeface="Times New Roman" panose="02020603050405020304" pitchFamily="18" charset="0"/>
                <a:ea typeface="Noto Sans CJK SC"/>
                <a:cs typeface="Times New Roman" panose="02020603050405020304" pitchFamily="18" charset="0"/>
              </a:rPr>
              <a:t>10 states with highest </a:t>
            </a:r>
            <a:r>
              <a:rPr lang="en-IN" dirty="0">
                <a:latin typeface="Times New Roman" panose="02020603050405020304" pitchFamily="18" charset="0"/>
                <a:ea typeface="Noto Sans CJK SC"/>
                <a:cs typeface="Times New Roman" panose="02020603050405020304" pitchFamily="18" charset="0"/>
              </a:rPr>
              <a:t>Death percentage</a:t>
            </a:r>
            <a:endParaRPr lang="en-IN" dirty="0"/>
          </a:p>
        </p:txBody>
      </p:sp>
      <p:sp>
        <p:nvSpPr>
          <p:cNvPr id="7" name="TextBox 6">
            <a:extLst>
              <a:ext uri="{FF2B5EF4-FFF2-40B4-BE49-F238E27FC236}">
                <a16:creationId xmlns:a16="http://schemas.microsoft.com/office/drawing/2014/main" id="{4C25AFF3-1BB2-4397-AECD-303F36F3D155}"/>
              </a:ext>
            </a:extLst>
          </p:cNvPr>
          <p:cNvSpPr txBox="1"/>
          <p:nvPr/>
        </p:nvSpPr>
        <p:spPr>
          <a:xfrm>
            <a:off x="802640" y="4392378"/>
            <a:ext cx="8503920" cy="923330"/>
          </a:xfrm>
          <a:prstGeom prst="rect">
            <a:avLst/>
          </a:prstGeom>
          <a:noFill/>
        </p:spPr>
        <p:txBody>
          <a:bodyPr wrap="square">
            <a:sp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According to the above information Maharashtra is on Top 1 place with 40% death cases.</a:t>
            </a: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Chhattisgarh is in 10th place with 3.48% death cases.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7292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9DC2487-6AE5-4FE0-9EDD-5962FC5C2847}"/>
              </a:ext>
            </a:extLst>
          </p:cNvPr>
          <p:cNvGraphicFramePr>
            <a:graphicFrameLocks noGrp="1"/>
          </p:cNvGraphicFramePr>
          <p:nvPr>
            <p:extLst>
              <p:ext uri="{D42A27DB-BD31-4B8C-83A1-F6EECF244321}">
                <p14:modId xmlns:p14="http://schemas.microsoft.com/office/powerpoint/2010/main" val="152024911"/>
              </p:ext>
            </p:extLst>
          </p:nvPr>
        </p:nvGraphicFramePr>
        <p:xfrm>
          <a:off x="165921" y="1347870"/>
          <a:ext cx="5740400" cy="2590800"/>
        </p:xfrm>
        <a:graphic>
          <a:graphicData uri="http://schemas.openxmlformats.org/drawingml/2006/table">
            <a:tbl>
              <a:tblPr/>
              <a:tblGrid>
                <a:gridCol w="2998716">
                  <a:extLst>
                    <a:ext uri="{9D8B030D-6E8A-4147-A177-3AD203B41FA5}">
                      <a16:colId xmlns:a16="http://schemas.microsoft.com/office/drawing/2014/main" val="758452419"/>
                    </a:ext>
                  </a:extLst>
                </a:gridCol>
                <a:gridCol w="2741684">
                  <a:extLst>
                    <a:ext uri="{9D8B030D-6E8A-4147-A177-3AD203B41FA5}">
                      <a16:colId xmlns:a16="http://schemas.microsoft.com/office/drawing/2014/main" val="4052761980"/>
                    </a:ext>
                  </a:extLst>
                </a:gridCol>
              </a:tblGrid>
              <a:tr h="196850">
                <a:tc gridSpan="2">
                  <a:txBody>
                    <a:bodyPr/>
                    <a:lstStyle/>
                    <a:p>
                      <a:pPr algn="l" fontAlgn="b"/>
                      <a:r>
                        <a:rPr lang="en-US" sz="1200" b="0" i="0" u="none" strike="noStrike">
                          <a:solidFill>
                            <a:srgbClr val="000000"/>
                          </a:solidFill>
                          <a:effectLst/>
                          <a:latin typeface="Times New Roman" panose="02020603050405020304" pitchFamily="18" charset="0"/>
                        </a:rPr>
                        <a:t>Bottom 10 states with highest of Death percentage</a:t>
                      </a:r>
                    </a:p>
                  </a:txBody>
                  <a:tcPr marL="6350" marR="6350" marT="6350" marB="0" anchor="b">
                    <a:lnL>
                      <a:noFill/>
                    </a:lnL>
                    <a:lnR>
                      <a:noFill/>
                    </a:lnR>
                    <a:lnT>
                      <a:noFill/>
                    </a:lnT>
                    <a:lnB>
                      <a:noFill/>
                    </a:lnB>
                    <a:solidFill>
                      <a:srgbClr val="FFFF00"/>
                    </a:solidFill>
                  </a:tcPr>
                </a:tc>
                <a:tc hMerge="1">
                  <a:txBody>
                    <a:bodyPr/>
                    <a:lstStyle/>
                    <a:p>
                      <a:endParaRPr lang="en-IN"/>
                    </a:p>
                  </a:txBody>
                  <a:tcPr/>
                </a:tc>
                <a:extLst>
                  <a:ext uri="{0D108BD9-81ED-4DB2-BD59-A6C34878D82A}">
                    <a16:rowId xmlns:a16="http://schemas.microsoft.com/office/drawing/2014/main" val="3048464052"/>
                  </a:ext>
                </a:extLst>
              </a:tr>
              <a:tr h="184150">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extLst>
                  <a:ext uri="{0D108BD9-81ED-4DB2-BD59-A6C34878D82A}">
                    <a16:rowId xmlns:a16="http://schemas.microsoft.com/office/drawing/2014/main" val="3696809162"/>
                  </a:ext>
                </a:extLst>
              </a:tr>
              <a:tr h="184150">
                <a:tc>
                  <a:txBody>
                    <a:bodyPr/>
                    <a:lstStyle/>
                    <a:p>
                      <a:pPr algn="l" fontAlgn="b"/>
                      <a:r>
                        <a:rPr lang="en-US" sz="1100" b="1" i="0" u="none" strike="noStrike">
                          <a:solidFill>
                            <a:srgbClr val="000000"/>
                          </a:solidFill>
                          <a:effectLst/>
                          <a:latin typeface="Calibri" panose="020F0502020204030204" pitchFamily="34" charset="0"/>
                        </a:rPr>
                        <a:t>Bottom 10 state's death percentage</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IN" sz="1100" b="1" i="0" u="none" strike="noStrike">
                          <a:solidFill>
                            <a:srgbClr val="000000"/>
                          </a:solidFill>
                          <a:effectLst/>
                          <a:latin typeface="Calibri" panose="020F0502020204030204" pitchFamily="34" charset="0"/>
                        </a:rPr>
                        <a:t>Sum of Deaths</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2663875265"/>
                  </a:ext>
                </a:extLst>
              </a:tr>
              <a:tr h="184150">
                <a:tc>
                  <a:txBody>
                    <a:bodyPr/>
                    <a:lstStyle/>
                    <a:p>
                      <a:pPr algn="l" fontAlgn="b"/>
                      <a:r>
                        <a:rPr lang="en-IN" sz="1100" b="0" i="0" u="none" strike="noStrike">
                          <a:solidFill>
                            <a:srgbClr val="000000"/>
                          </a:solidFill>
                          <a:effectLst/>
                          <a:latin typeface="Calibri" panose="020F0502020204030204" pitchFamily="34" charset="0"/>
                        </a:rPr>
                        <a:t>Bihar****</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41.34%</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4138183486"/>
                  </a:ext>
                </a:extLst>
              </a:tr>
              <a:tr h="184150">
                <a:tc>
                  <a:txBody>
                    <a:bodyPr/>
                    <a:lstStyle/>
                    <a:p>
                      <a:pPr algn="l" fontAlgn="b"/>
                      <a:r>
                        <a:rPr lang="en-US" sz="1100" b="0" i="0" u="none" strike="noStrike">
                          <a:solidFill>
                            <a:srgbClr val="000000"/>
                          </a:solidFill>
                          <a:effectLst/>
                          <a:latin typeface="Calibri" panose="020F0502020204030204" pitchFamily="34" charset="0"/>
                        </a:rPr>
                        <a:t>Cases being reassigned to states</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0.00%</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527766442"/>
                  </a:ext>
                </a:extLst>
              </a:tr>
              <a:tr h="184150">
                <a:tc>
                  <a:txBody>
                    <a:bodyPr/>
                    <a:lstStyle/>
                    <a:p>
                      <a:pPr algn="l" fontAlgn="b"/>
                      <a:r>
                        <a:rPr lang="en-IN" sz="1100" b="0" i="0" u="none" strike="noStrike">
                          <a:solidFill>
                            <a:srgbClr val="000000"/>
                          </a:solidFill>
                          <a:effectLst/>
                          <a:latin typeface="Calibri" panose="020F0502020204030204" pitchFamily="34" charset="0"/>
                        </a:rPr>
                        <a:t>Dadra and Nagar Haveli</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0.02%</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4200344419"/>
                  </a:ext>
                </a:extLst>
              </a:tr>
              <a:tr h="184150">
                <a:tc>
                  <a:txBody>
                    <a:bodyPr/>
                    <a:lstStyle/>
                    <a:p>
                      <a:pPr algn="l" fontAlgn="b"/>
                      <a:r>
                        <a:rPr lang="en-US" sz="1100" b="0" i="0" u="none" strike="noStrike">
                          <a:solidFill>
                            <a:srgbClr val="000000"/>
                          </a:solidFill>
                          <a:effectLst/>
                          <a:latin typeface="Calibri" panose="020F0502020204030204" pitchFamily="34" charset="0"/>
                        </a:rPr>
                        <a:t>Dadra and Nagar Haveli and Daman and Diu</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2.14%</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593478388"/>
                  </a:ext>
                </a:extLst>
              </a:tr>
              <a:tr h="184150">
                <a:tc>
                  <a:txBody>
                    <a:bodyPr/>
                    <a:lstStyle/>
                    <a:p>
                      <a:pPr algn="l" fontAlgn="b"/>
                      <a:r>
                        <a:rPr lang="en-IN" sz="1100" b="0" i="0" u="none" strike="noStrike">
                          <a:solidFill>
                            <a:srgbClr val="000000"/>
                          </a:solidFill>
                          <a:effectLst/>
                          <a:latin typeface="Calibri" panose="020F0502020204030204" pitchFamily="34" charset="0"/>
                        </a:rPr>
                        <a:t>Daman &amp; Diu</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0.00%</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811402345"/>
                  </a:ext>
                </a:extLst>
              </a:tr>
              <a:tr h="184150">
                <a:tc>
                  <a:txBody>
                    <a:bodyPr/>
                    <a:lstStyle/>
                    <a:p>
                      <a:pPr algn="l" fontAlgn="b"/>
                      <a:r>
                        <a:rPr lang="en-IN" sz="1100" b="0" i="0" u="none" strike="noStrike">
                          <a:solidFill>
                            <a:srgbClr val="000000"/>
                          </a:solidFill>
                          <a:effectLst/>
                          <a:latin typeface="Calibri" panose="020F0502020204030204" pitchFamily="34" charset="0"/>
                        </a:rPr>
                        <a:t>Himanchal Pradesh</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7.68%</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3982588717"/>
                  </a:ext>
                </a:extLst>
              </a:tr>
              <a:tr h="184150">
                <a:tc>
                  <a:txBody>
                    <a:bodyPr/>
                    <a:lstStyle/>
                    <a:p>
                      <a:pPr algn="l" fontAlgn="b"/>
                      <a:r>
                        <a:rPr lang="en-IN" sz="1100" b="0" i="0" u="none" strike="noStrike">
                          <a:solidFill>
                            <a:srgbClr val="000000"/>
                          </a:solidFill>
                          <a:effectLst/>
                          <a:latin typeface="Calibri" panose="020F0502020204030204" pitchFamily="34" charset="0"/>
                        </a:rPr>
                        <a:t>Lakshadweep</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7.57%</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720330295"/>
                  </a:ext>
                </a:extLst>
              </a:tr>
              <a:tr h="184150">
                <a:tc>
                  <a:txBody>
                    <a:bodyPr/>
                    <a:lstStyle/>
                    <a:p>
                      <a:pPr algn="l" fontAlgn="b"/>
                      <a:r>
                        <a:rPr lang="en-IN" sz="1100" b="0" i="0" u="none" strike="noStrike">
                          <a:solidFill>
                            <a:srgbClr val="000000"/>
                          </a:solidFill>
                          <a:effectLst/>
                          <a:latin typeface="Calibri" panose="020F0502020204030204" pitchFamily="34" charset="0"/>
                        </a:rPr>
                        <a:t>Madhya Pradesh***</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23.01%</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15948546"/>
                  </a:ext>
                </a:extLst>
              </a:tr>
              <a:tr h="184150">
                <a:tc>
                  <a:txBody>
                    <a:bodyPr/>
                    <a:lstStyle/>
                    <a:p>
                      <a:pPr algn="l" fontAlgn="b"/>
                      <a:r>
                        <a:rPr lang="en-IN" sz="1100" b="0" i="0" u="none" strike="noStrike">
                          <a:solidFill>
                            <a:srgbClr val="000000"/>
                          </a:solidFill>
                          <a:effectLst/>
                          <a:latin typeface="Calibri" panose="020F0502020204030204" pitchFamily="34" charset="0"/>
                        </a:rPr>
                        <a:t>Mizoram</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18.24%</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052816439"/>
                  </a:ext>
                </a:extLst>
              </a:tr>
              <a:tr h="184150">
                <a:tc>
                  <a:txBody>
                    <a:bodyPr/>
                    <a:lstStyle/>
                    <a:p>
                      <a:pPr algn="l" fontAlgn="b"/>
                      <a:r>
                        <a:rPr lang="en-IN" sz="1100" b="0" i="0" u="none" strike="noStrike">
                          <a:solidFill>
                            <a:srgbClr val="000000"/>
                          </a:solidFill>
                          <a:effectLst/>
                          <a:latin typeface="Calibri" panose="020F0502020204030204" pitchFamily="34" charset="0"/>
                        </a:rPr>
                        <a:t>Unassigned</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0.00%</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3422226605"/>
                  </a:ext>
                </a:extLst>
              </a:tr>
              <a:tr h="184150">
                <a:tc>
                  <a:txBody>
                    <a:bodyPr/>
                    <a:lstStyle/>
                    <a:p>
                      <a:pPr algn="l" fontAlgn="b"/>
                      <a:r>
                        <a:rPr lang="en-IN" sz="1100" b="1" i="0" u="none" strike="noStrike">
                          <a:solidFill>
                            <a:srgbClr val="000000"/>
                          </a:solidFill>
                          <a:effectLst/>
                          <a:latin typeface="Calibri" panose="020F0502020204030204" pitchFamily="34" charset="0"/>
                        </a:rPr>
                        <a:t>Grand Total</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1" i="0" u="none" strike="noStrike" dirty="0">
                          <a:solidFill>
                            <a:srgbClr val="000000"/>
                          </a:solidFill>
                          <a:effectLst/>
                          <a:latin typeface="Calibri" panose="020F0502020204030204" pitchFamily="34" charset="0"/>
                        </a:rPr>
                        <a:t>100.00%</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1005760729"/>
                  </a:ext>
                </a:extLst>
              </a:tr>
            </a:tbl>
          </a:graphicData>
        </a:graphic>
      </p:graphicFrame>
      <p:graphicFrame>
        <p:nvGraphicFramePr>
          <p:cNvPr id="3" name="Chart 2">
            <a:extLst>
              <a:ext uri="{FF2B5EF4-FFF2-40B4-BE49-F238E27FC236}">
                <a16:creationId xmlns:a16="http://schemas.microsoft.com/office/drawing/2014/main" id="{1909050A-F452-4BCC-8BE2-C407E27A1C58}"/>
              </a:ext>
            </a:extLst>
          </p:cNvPr>
          <p:cNvGraphicFramePr>
            <a:graphicFrameLocks/>
          </p:cNvGraphicFramePr>
          <p:nvPr>
            <p:extLst>
              <p:ext uri="{D42A27DB-BD31-4B8C-83A1-F6EECF244321}">
                <p14:modId xmlns:p14="http://schemas.microsoft.com/office/powerpoint/2010/main" val="1508916745"/>
              </p:ext>
            </p:extLst>
          </p:nvPr>
        </p:nvGraphicFramePr>
        <p:xfrm>
          <a:off x="5906321" y="1347870"/>
          <a:ext cx="6009659" cy="274069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CBE12A8F-38F7-42F5-BE96-81FF224A1F55}"/>
              </a:ext>
            </a:extLst>
          </p:cNvPr>
          <p:cNvSpPr txBox="1"/>
          <p:nvPr/>
        </p:nvSpPr>
        <p:spPr>
          <a:xfrm>
            <a:off x="701040" y="551644"/>
            <a:ext cx="876808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From the data set, we can obtain the Bottom </a:t>
            </a:r>
            <a:r>
              <a:rPr lang="en-IN" sz="1800" dirty="0">
                <a:effectLst/>
                <a:latin typeface="Times New Roman" panose="02020603050405020304" pitchFamily="18" charset="0"/>
                <a:ea typeface="Noto Sans CJK SC"/>
                <a:cs typeface="Times New Roman" panose="02020603050405020304" pitchFamily="18" charset="0"/>
              </a:rPr>
              <a:t>10 states with highest </a:t>
            </a:r>
            <a:r>
              <a:rPr lang="en-IN" dirty="0">
                <a:latin typeface="Times New Roman" panose="02020603050405020304" pitchFamily="18" charset="0"/>
                <a:ea typeface="Noto Sans CJK SC"/>
                <a:cs typeface="Times New Roman" panose="02020603050405020304" pitchFamily="18" charset="0"/>
              </a:rPr>
              <a:t>Death percentage</a:t>
            </a:r>
            <a:endParaRPr lang="en-IN" dirty="0"/>
          </a:p>
        </p:txBody>
      </p:sp>
      <p:sp>
        <p:nvSpPr>
          <p:cNvPr id="7" name="TextBox 6">
            <a:extLst>
              <a:ext uri="{FF2B5EF4-FFF2-40B4-BE49-F238E27FC236}">
                <a16:creationId xmlns:a16="http://schemas.microsoft.com/office/drawing/2014/main" id="{90523D20-EF8E-44C8-A484-D73482E07D39}"/>
              </a:ext>
            </a:extLst>
          </p:cNvPr>
          <p:cNvSpPr txBox="1"/>
          <p:nvPr/>
        </p:nvSpPr>
        <p:spPr>
          <a:xfrm>
            <a:off x="1076960" y="4515459"/>
            <a:ext cx="8199120"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According to the above information, the bottom 10 states with death percentage is shown along with its value.</a:t>
            </a:r>
            <a:endParaRPr lang="en-IN" dirty="0"/>
          </a:p>
        </p:txBody>
      </p:sp>
    </p:spTree>
    <p:extLst>
      <p:ext uri="{BB962C8B-B14F-4D97-AF65-F5344CB8AC3E}">
        <p14:creationId xmlns:p14="http://schemas.microsoft.com/office/powerpoint/2010/main" val="2815626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537A742-69E5-4D69-B732-29733B795A9F}"/>
              </a:ext>
            </a:extLst>
          </p:cNvPr>
          <p:cNvGraphicFramePr>
            <a:graphicFrameLocks noGrp="1"/>
          </p:cNvGraphicFramePr>
          <p:nvPr>
            <p:extLst>
              <p:ext uri="{D42A27DB-BD31-4B8C-83A1-F6EECF244321}">
                <p14:modId xmlns:p14="http://schemas.microsoft.com/office/powerpoint/2010/main" val="1244760850"/>
              </p:ext>
            </p:extLst>
          </p:nvPr>
        </p:nvGraphicFramePr>
        <p:xfrm>
          <a:off x="228984" y="1448813"/>
          <a:ext cx="5740400" cy="2578100"/>
        </p:xfrm>
        <a:graphic>
          <a:graphicData uri="http://schemas.openxmlformats.org/drawingml/2006/table">
            <a:tbl>
              <a:tblPr/>
              <a:tblGrid>
                <a:gridCol w="2997200">
                  <a:extLst>
                    <a:ext uri="{9D8B030D-6E8A-4147-A177-3AD203B41FA5}">
                      <a16:colId xmlns:a16="http://schemas.microsoft.com/office/drawing/2014/main" val="4292271863"/>
                    </a:ext>
                  </a:extLst>
                </a:gridCol>
                <a:gridCol w="2743200">
                  <a:extLst>
                    <a:ext uri="{9D8B030D-6E8A-4147-A177-3AD203B41FA5}">
                      <a16:colId xmlns:a16="http://schemas.microsoft.com/office/drawing/2014/main" val="4292847563"/>
                    </a:ext>
                  </a:extLst>
                </a:gridCol>
              </a:tblGrid>
              <a:tr h="184150">
                <a:tc>
                  <a:txBody>
                    <a:bodyPr/>
                    <a:lstStyle/>
                    <a:p>
                      <a:pPr algn="l" fontAlgn="ctr"/>
                      <a:r>
                        <a:rPr lang="en-US" sz="1000" b="0" i="0" u="none" strike="noStrike">
                          <a:solidFill>
                            <a:srgbClr val="000000"/>
                          </a:solidFill>
                          <a:effectLst/>
                          <a:latin typeface="Liberation Mono"/>
                        </a:rPr>
                        <a:t>Top 10 states with highest number of Total Samples</a:t>
                      </a:r>
                    </a:p>
                  </a:txBody>
                  <a:tcPr marL="6350" marR="6350" marT="6350" marB="0" anchor="ctr">
                    <a:lnL>
                      <a:noFill/>
                    </a:lnL>
                    <a:lnR>
                      <a:noFill/>
                    </a:lnR>
                    <a:lnT>
                      <a:noFill/>
                    </a:lnT>
                    <a:lnB>
                      <a:noFill/>
                    </a:lnB>
                    <a:solidFill>
                      <a:srgbClr val="FFFF00"/>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FFFF00"/>
                    </a:solidFill>
                  </a:tcPr>
                </a:tc>
                <a:extLst>
                  <a:ext uri="{0D108BD9-81ED-4DB2-BD59-A6C34878D82A}">
                    <a16:rowId xmlns:a16="http://schemas.microsoft.com/office/drawing/2014/main" val="582219272"/>
                  </a:ext>
                </a:extLst>
              </a:tr>
              <a:tr h="184150">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extLst>
                  <a:ext uri="{0D108BD9-81ED-4DB2-BD59-A6C34878D82A}">
                    <a16:rowId xmlns:a16="http://schemas.microsoft.com/office/drawing/2014/main" val="3971571719"/>
                  </a:ext>
                </a:extLst>
              </a:tr>
              <a:tr h="184150">
                <a:tc>
                  <a:txBody>
                    <a:bodyPr/>
                    <a:lstStyle/>
                    <a:p>
                      <a:pPr algn="l" fontAlgn="b"/>
                      <a:r>
                        <a:rPr lang="en-US" sz="1100" b="1" i="0" u="none" strike="noStrike">
                          <a:solidFill>
                            <a:srgbClr val="000000"/>
                          </a:solidFill>
                          <a:effectLst/>
                          <a:latin typeface="Calibri" panose="020F0502020204030204" pitchFamily="34" charset="0"/>
                        </a:rPr>
                        <a:t>Top 10 states with higher no of total sample</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IN" sz="1100" b="1" i="0" u="none" strike="noStrike">
                          <a:solidFill>
                            <a:srgbClr val="000000"/>
                          </a:solidFill>
                          <a:effectLst/>
                          <a:latin typeface="Calibri" panose="020F0502020204030204" pitchFamily="34" charset="0"/>
                        </a:rPr>
                        <a:t>Sum of TotalSamples</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2211985548"/>
                  </a:ext>
                </a:extLst>
              </a:tr>
              <a:tr h="184150">
                <a:tc>
                  <a:txBody>
                    <a:bodyPr/>
                    <a:lstStyle/>
                    <a:p>
                      <a:pPr algn="l" fontAlgn="b"/>
                      <a:r>
                        <a:rPr lang="en-IN" sz="1100" b="0" i="0" u="none" strike="noStrike">
                          <a:solidFill>
                            <a:srgbClr val="000000"/>
                          </a:solidFill>
                          <a:effectLst/>
                          <a:latin typeface="Calibri" panose="020F0502020204030204" pitchFamily="34" charset="0"/>
                        </a:rPr>
                        <a:t>Andhra Pradesh</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4127211823</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2311128029"/>
                  </a:ext>
                </a:extLst>
              </a:tr>
              <a:tr h="184150">
                <a:tc>
                  <a:txBody>
                    <a:bodyPr/>
                    <a:lstStyle/>
                    <a:p>
                      <a:pPr algn="l" fontAlgn="b"/>
                      <a:r>
                        <a:rPr lang="en-IN" sz="1100" b="0" i="0" u="none" strike="noStrike">
                          <a:solidFill>
                            <a:srgbClr val="000000"/>
                          </a:solidFill>
                          <a:effectLst/>
                          <a:latin typeface="Calibri" panose="020F0502020204030204" pitchFamily="34" charset="0"/>
                        </a:rPr>
                        <a:t>Bihar</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6121329928</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589902038"/>
                  </a:ext>
                </a:extLst>
              </a:tr>
              <a:tr h="184150">
                <a:tc>
                  <a:txBody>
                    <a:bodyPr/>
                    <a:lstStyle/>
                    <a:p>
                      <a:pPr algn="l" fontAlgn="b"/>
                      <a:r>
                        <a:rPr lang="en-IN" sz="1100" b="0" i="0" u="none" strike="noStrike">
                          <a:solidFill>
                            <a:srgbClr val="000000"/>
                          </a:solidFill>
                          <a:effectLst/>
                          <a:latin typeface="Calibri" panose="020F0502020204030204" pitchFamily="34" charset="0"/>
                        </a:rPr>
                        <a:t>Delhi</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dirty="0">
                          <a:solidFill>
                            <a:srgbClr val="000000"/>
                          </a:solidFill>
                          <a:effectLst/>
                          <a:latin typeface="Calibri" panose="020F0502020204030204" pitchFamily="34" charset="0"/>
                        </a:rPr>
                        <a:t>3499131565</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592832357"/>
                  </a:ext>
                </a:extLst>
              </a:tr>
              <a:tr h="184150">
                <a:tc>
                  <a:txBody>
                    <a:bodyPr/>
                    <a:lstStyle/>
                    <a:p>
                      <a:pPr algn="l" fontAlgn="b"/>
                      <a:r>
                        <a:rPr lang="en-IN" sz="1100" b="0" i="0" u="none" strike="noStrike">
                          <a:solidFill>
                            <a:srgbClr val="000000"/>
                          </a:solidFill>
                          <a:effectLst/>
                          <a:latin typeface="Calibri" panose="020F0502020204030204" pitchFamily="34" charset="0"/>
                        </a:rPr>
                        <a:t>Gujarat</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3745364851</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652482775"/>
                  </a:ext>
                </a:extLst>
              </a:tr>
              <a:tr h="184150">
                <a:tc>
                  <a:txBody>
                    <a:bodyPr/>
                    <a:lstStyle/>
                    <a:p>
                      <a:pPr algn="l" fontAlgn="b"/>
                      <a:r>
                        <a:rPr lang="en-IN" sz="1100" b="0" i="0" u="none" strike="noStrike">
                          <a:solidFill>
                            <a:srgbClr val="000000"/>
                          </a:solidFill>
                          <a:effectLst/>
                          <a:latin typeface="Calibri" panose="020F0502020204030204" pitchFamily="34" charset="0"/>
                        </a:rPr>
                        <a:t>Karnataka</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5453628818</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2694799"/>
                  </a:ext>
                </a:extLst>
              </a:tr>
              <a:tr h="184150">
                <a:tc>
                  <a:txBody>
                    <a:bodyPr/>
                    <a:lstStyle/>
                    <a:p>
                      <a:pPr algn="l" fontAlgn="b"/>
                      <a:r>
                        <a:rPr lang="en-IN" sz="1100" b="0" i="0" u="none" strike="noStrike">
                          <a:solidFill>
                            <a:srgbClr val="000000"/>
                          </a:solidFill>
                          <a:effectLst/>
                          <a:latin typeface="Calibri" panose="020F0502020204030204" pitchFamily="34" charset="0"/>
                        </a:rPr>
                        <a:t>Kerala</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3350897050</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794162369"/>
                  </a:ext>
                </a:extLst>
              </a:tr>
              <a:tr h="184150">
                <a:tc>
                  <a:txBody>
                    <a:bodyPr/>
                    <a:lstStyle/>
                    <a:p>
                      <a:pPr algn="l" fontAlgn="b"/>
                      <a:r>
                        <a:rPr lang="en-IN" sz="1100" b="0" i="0" u="none" strike="noStrike">
                          <a:solidFill>
                            <a:srgbClr val="000000"/>
                          </a:solidFill>
                          <a:effectLst/>
                          <a:latin typeface="Calibri" panose="020F0502020204030204" pitchFamily="34" charset="0"/>
                        </a:rPr>
                        <a:t>Maharashtra</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5703822545</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611303023"/>
                  </a:ext>
                </a:extLst>
              </a:tr>
              <a:tr h="184150">
                <a:tc>
                  <a:txBody>
                    <a:bodyPr/>
                    <a:lstStyle/>
                    <a:p>
                      <a:pPr algn="l" fontAlgn="b"/>
                      <a:r>
                        <a:rPr lang="en-IN" sz="1100" b="0" i="0" u="none" strike="noStrike">
                          <a:solidFill>
                            <a:srgbClr val="000000"/>
                          </a:solidFill>
                          <a:effectLst/>
                          <a:latin typeface="Calibri" panose="020F0502020204030204" pitchFamily="34" charset="0"/>
                        </a:rPr>
                        <a:t>Tamil Nadu</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5436042291</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097957419"/>
                  </a:ext>
                </a:extLst>
              </a:tr>
              <a:tr h="184150">
                <a:tc>
                  <a:txBody>
                    <a:bodyPr/>
                    <a:lstStyle/>
                    <a:p>
                      <a:pPr algn="l" fontAlgn="b"/>
                      <a:r>
                        <a:rPr lang="en-IN" sz="1100" b="0" i="0" u="none" strike="noStrike">
                          <a:solidFill>
                            <a:srgbClr val="000000"/>
                          </a:solidFill>
                          <a:effectLst/>
                          <a:latin typeface="Calibri" panose="020F0502020204030204" pitchFamily="34" charset="0"/>
                        </a:rPr>
                        <a:t>Telangana</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2680729201</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3609563061"/>
                  </a:ext>
                </a:extLst>
              </a:tr>
              <a:tr h="184150">
                <a:tc>
                  <a:txBody>
                    <a:bodyPr/>
                    <a:lstStyle/>
                    <a:p>
                      <a:pPr algn="l" fontAlgn="b"/>
                      <a:r>
                        <a:rPr lang="en-IN" sz="1100" b="0" i="0" u="none" strike="noStrike">
                          <a:solidFill>
                            <a:srgbClr val="000000"/>
                          </a:solidFill>
                          <a:effectLst/>
                          <a:latin typeface="Calibri" panose="020F0502020204030204" pitchFamily="34" charset="0"/>
                        </a:rPr>
                        <a:t>Uttar Pradesh</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9155561731</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3313129717"/>
                  </a:ext>
                </a:extLst>
              </a:tr>
              <a:tr h="184150">
                <a:tc>
                  <a:txBody>
                    <a:bodyPr/>
                    <a:lstStyle/>
                    <a:p>
                      <a:pPr algn="l" fontAlgn="b"/>
                      <a:r>
                        <a:rPr lang="en-IN" sz="1100" b="1" i="0" u="none" strike="noStrike">
                          <a:solidFill>
                            <a:srgbClr val="000000"/>
                          </a:solidFill>
                          <a:effectLst/>
                          <a:latin typeface="Calibri" panose="020F0502020204030204" pitchFamily="34" charset="0"/>
                        </a:rPr>
                        <a:t>Grand Total</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1" i="0" u="none" strike="noStrike" dirty="0">
                          <a:solidFill>
                            <a:srgbClr val="000000"/>
                          </a:solidFill>
                          <a:effectLst/>
                          <a:latin typeface="Calibri" panose="020F0502020204030204" pitchFamily="34" charset="0"/>
                        </a:rPr>
                        <a:t>49273719803</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3338630502"/>
                  </a:ext>
                </a:extLst>
              </a:tr>
            </a:tbl>
          </a:graphicData>
        </a:graphic>
      </p:graphicFrame>
      <p:graphicFrame>
        <p:nvGraphicFramePr>
          <p:cNvPr id="3" name="Chart 2">
            <a:extLst>
              <a:ext uri="{FF2B5EF4-FFF2-40B4-BE49-F238E27FC236}">
                <a16:creationId xmlns:a16="http://schemas.microsoft.com/office/drawing/2014/main" id="{EA72A8BF-CA50-4E48-A6B7-941B03C3A807}"/>
              </a:ext>
            </a:extLst>
          </p:cNvPr>
          <p:cNvGraphicFramePr>
            <a:graphicFrameLocks/>
          </p:cNvGraphicFramePr>
          <p:nvPr>
            <p:extLst>
              <p:ext uri="{D42A27DB-BD31-4B8C-83A1-F6EECF244321}">
                <p14:modId xmlns:p14="http://schemas.microsoft.com/office/powerpoint/2010/main" val="3995514986"/>
              </p:ext>
            </p:extLst>
          </p:nvPr>
        </p:nvGraphicFramePr>
        <p:xfrm>
          <a:off x="5969384" y="1448813"/>
          <a:ext cx="5514178" cy="25781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A7C134CD-3331-4B1E-8F07-E26FB36796F3}"/>
              </a:ext>
            </a:extLst>
          </p:cNvPr>
          <p:cNvSpPr txBox="1"/>
          <p:nvPr/>
        </p:nvSpPr>
        <p:spPr>
          <a:xfrm>
            <a:off x="883920" y="706005"/>
            <a:ext cx="945896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From the data set, we can obtain the Top </a:t>
            </a:r>
            <a:r>
              <a:rPr lang="en-IN" sz="1800" dirty="0">
                <a:effectLst/>
                <a:latin typeface="Times New Roman" panose="02020603050405020304" pitchFamily="18" charset="0"/>
                <a:ea typeface="Noto Sans CJK SC"/>
                <a:cs typeface="Times New Roman" panose="02020603050405020304" pitchFamily="18" charset="0"/>
              </a:rPr>
              <a:t>10 states with highest number of total samples</a:t>
            </a:r>
            <a:endParaRPr lang="en-IN" dirty="0"/>
          </a:p>
        </p:txBody>
      </p:sp>
      <p:sp>
        <p:nvSpPr>
          <p:cNvPr id="6" name="TextBox 5">
            <a:extLst>
              <a:ext uri="{FF2B5EF4-FFF2-40B4-BE49-F238E27FC236}">
                <a16:creationId xmlns:a16="http://schemas.microsoft.com/office/drawing/2014/main" id="{871031CC-347F-4723-A7B1-8C61A809841F}"/>
              </a:ext>
            </a:extLst>
          </p:cNvPr>
          <p:cNvSpPr txBox="1"/>
          <p:nvPr/>
        </p:nvSpPr>
        <p:spPr>
          <a:xfrm>
            <a:off x="508000" y="4485857"/>
            <a:ext cx="8910320" cy="923330"/>
          </a:xfrm>
          <a:prstGeom prst="rect">
            <a:avLst/>
          </a:prstGeom>
          <a:noFill/>
        </p:spPr>
        <p:txBody>
          <a:bodyPr wrap="square">
            <a:sp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According to the above information Uttar Pradesh is on Top 1 place with highest number of total samples.</a:t>
            </a: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Telangana is in 10th place with 2680729201.</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7600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D5EB296-20EB-40EE-A62E-DBCB97902A41}"/>
              </a:ext>
            </a:extLst>
          </p:cNvPr>
          <p:cNvGraphicFramePr>
            <a:graphicFrameLocks noGrp="1"/>
          </p:cNvGraphicFramePr>
          <p:nvPr>
            <p:extLst>
              <p:ext uri="{D42A27DB-BD31-4B8C-83A1-F6EECF244321}">
                <p14:modId xmlns:p14="http://schemas.microsoft.com/office/powerpoint/2010/main" val="4132383278"/>
              </p:ext>
            </p:extLst>
          </p:nvPr>
        </p:nvGraphicFramePr>
        <p:xfrm>
          <a:off x="218473" y="1630314"/>
          <a:ext cx="5740400" cy="2551430"/>
        </p:xfrm>
        <a:graphic>
          <a:graphicData uri="http://schemas.openxmlformats.org/drawingml/2006/table">
            <a:tbl>
              <a:tblPr/>
              <a:tblGrid>
                <a:gridCol w="2998716">
                  <a:extLst>
                    <a:ext uri="{9D8B030D-6E8A-4147-A177-3AD203B41FA5}">
                      <a16:colId xmlns:a16="http://schemas.microsoft.com/office/drawing/2014/main" val="315020689"/>
                    </a:ext>
                  </a:extLst>
                </a:gridCol>
                <a:gridCol w="2741684">
                  <a:extLst>
                    <a:ext uri="{9D8B030D-6E8A-4147-A177-3AD203B41FA5}">
                      <a16:colId xmlns:a16="http://schemas.microsoft.com/office/drawing/2014/main" val="4172253229"/>
                    </a:ext>
                  </a:extLst>
                </a:gridCol>
              </a:tblGrid>
              <a:tr h="184150">
                <a:tc gridSpan="2">
                  <a:txBody>
                    <a:bodyPr/>
                    <a:lstStyle/>
                    <a:p>
                      <a:pPr algn="l" fontAlgn="b"/>
                      <a:r>
                        <a:rPr lang="en-US" sz="1100" b="0" i="0" u="none" strike="noStrike">
                          <a:solidFill>
                            <a:srgbClr val="000000"/>
                          </a:solidFill>
                          <a:effectLst/>
                          <a:latin typeface="Calibri" panose="020F0502020204030204" pitchFamily="34" charset="0"/>
                        </a:rPr>
                        <a:t>Bottom 10 states with highest number of Total Samples</a:t>
                      </a:r>
                    </a:p>
                  </a:txBody>
                  <a:tcPr marL="6350" marR="6350" marT="6350" marB="0" anchor="b">
                    <a:lnL>
                      <a:noFill/>
                    </a:lnL>
                    <a:lnR>
                      <a:noFill/>
                    </a:lnR>
                    <a:lnT>
                      <a:noFill/>
                    </a:lnT>
                    <a:lnB>
                      <a:noFill/>
                    </a:lnB>
                    <a:solidFill>
                      <a:srgbClr val="FFFF00"/>
                    </a:solidFill>
                  </a:tcPr>
                </a:tc>
                <a:tc hMerge="1">
                  <a:txBody>
                    <a:bodyPr/>
                    <a:lstStyle/>
                    <a:p>
                      <a:endParaRPr lang="en-IN"/>
                    </a:p>
                  </a:txBody>
                  <a:tcPr/>
                </a:tc>
                <a:extLst>
                  <a:ext uri="{0D108BD9-81ED-4DB2-BD59-A6C34878D82A}">
                    <a16:rowId xmlns:a16="http://schemas.microsoft.com/office/drawing/2014/main" val="3371242964"/>
                  </a:ext>
                </a:extLst>
              </a:tr>
              <a:tr h="184150">
                <a:tc>
                  <a:txBody>
                    <a:bodyPr/>
                    <a:lstStyle/>
                    <a:p>
                      <a:pPr algn="l" fontAlgn="b"/>
                      <a:r>
                        <a:rPr lang="en-US" sz="1100" b="1" i="0" u="none" strike="noStrike">
                          <a:solidFill>
                            <a:srgbClr val="000000"/>
                          </a:solidFill>
                          <a:effectLst/>
                          <a:latin typeface="Calibri" panose="020F0502020204030204" pitchFamily="34" charset="0"/>
                        </a:rPr>
                        <a:t>Bottom 10 states with highest number of Total Samples</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IN" sz="1100" b="1" i="0" u="none" strike="noStrike">
                          <a:solidFill>
                            <a:srgbClr val="000000"/>
                          </a:solidFill>
                          <a:effectLst/>
                          <a:latin typeface="Calibri" panose="020F0502020204030204" pitchFamily="34" charset="0"/>
                        </a:rPr>
                        <a:t>Sum of TotalSamples</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2623781586"/>
                  </a:ext>
                </a:extLst>
              </a:tr>
              <a:tr h="184150">
                <a:tc>
                  <a:txBody>
                    <a:bodyPr/>
                    <a:lstStyle/>
                    <a:p>
                      <a:pPr algn="l" fontAlgn="b"/>
                      <a:r>
                        <a:rPr lang="en-IN" sz="1100" b="0" i="0" u="none" strike="noStrike">
                          <a:solidFill>
                            <a:srgbClr val="000000"/>
                          </a:solidFill>
                          <a:effectLst/>
                          <a:latin typeface="Calibri" panose="020F0502020204030204" pitchFamily="34" charset="0"/>
                        </a:rPr>
                        <a:t>Andaman and Nicobar Islands</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72336655</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3079875352"/>
                  </a:ext>
                </a:extLst>
              </a:tr>
              <a:tr h="184150">
                <a:tc>
                  <a:txBody>
                    <a:bodyPr/>
                    <a:lstStyle/>
                    <a:p>
                      <a:pPr algn="l" fontAlgn="b"/>
                      <a:r>
                        <a:rPr lang="en-IN" sz="1100" b="0" i="0" u="none" strike="noStrike">
                          <a:solidFill>
                            <a:srgbClr val="000000"/>
                          </a:solidFill>
                          <a:effectLst/>
                          <a:latin typeface="Calibri" panose="020F0502020204030204" pitchFamily="34" charset="0"/>
                        </a:rPr>
                        <a:t>Arunachal Pradesh</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132259016</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577701439"/>
                  </a:ext>
                </a:extLst>
              </a:tr>
              <a:tr h="184150">
                <a:tc>
                  <a:txBody>
                    <a:bodyPr/>
                    <a:lstStyle/>
                    <a:p>
                      <a:pPr algn="l" fontAlgn="b"/>
                      <a:r>
                        <a:rPr lang="en-IN" sz="1100" b="0" i="0" u="none" strike="noStrike">
                          <a:solidFill>
                            <a:srgbClr val="000000"/>
                          </a:solidFill>
                          <a:effectLst/>
                          <a:latin typeface="Calibri" panose="020F0502020204030204" pitchFamily="34" charset="0"/>
                        </a:rPr>
                        <a:t>Chandigarh</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79203122</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352614748"/>
                  </a:ext>
                </a:extLst>
              </a:tr>
              <a:tr h="184150">
                <a:tc>
                  <a:txBody>
                    <a:bodyPr/>
                    <a:lstStyle/>
                    <a:p>
                      <a:pPr algn="l" fontAlgn="b"/>
                      <a:r>
                        <a:rPr lang="en-US" sz="1100" b="0" i="0" u="none" strike="noStrike">
                          <a:solidFill>
                            <a:srgbClr val="000000"/>
                          </a:solidFill>
                          <a:effectLst/>
                          <a:latin typeface="Calibri" panose="020F0502020204030204" pitchFamily="34" charset="0"/>
                        </a:rPr>
                        <a:t>Dadra and Nagar Haveli and Daman and Diu</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6324267</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4177952661"/>
                  </a:ext>
                </a:extLst>
              </a:tr>
              <a:tr h="184150">
                <a:tc>
                  <a:txBody>
                    <a:bodyPr/>
                    <a:lstStyle/>
                    <a:p>
                      <a:pPr algn="l" fontAlgn="b"/>
                      <a:r>
                        <a:rPr lang="en-IN" sz="1100" b="0" i="0" u="none" strike="noStrike">
                          <a:solidFill>
                            <a:srgbClr val="000000"/>
                          </a:solidFill>
                          <a:effectLst/>
                          <a:latin typeface="Calibri" panose="020F0502020204030204" pitchFamily="34" charset="0"/>
                        </a:rPr>
                        <a:t>Ladakh</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27988511</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580277374"/>
                  </a:ext>
                </a:extLst>
              </a:tr>
              <a:tr h="184150">
                <a:tc>
                  <a:txBody>
                    <a:bodyPr/>
                    <a:lstStyle/>
                    <a:p>
                      <a:pPr algn="l" fontAlgn="b"/>
                      <a:r>
                        <a:rPr lang="en-IN" sz="1100" b="0" i="0" u="none" strike="noStrike">
                          <a:solidFill>
                            <a:srgbClr val="000000"/>
                          </a:solidFill>
                          <a:effectLst/>
                          <a:latin typeface="Calibri" panose="020F0502020204030204" pitchFamily="34" charset="0"/>
                        </a:rPr>
                        <a:t>Lakshadweep</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12622334</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138553980"/>
                  </a:ext>
                </a:extLst>
              </a:tr>
              <a:tr h="184150">
                <a:tc>
                  <a:txBody>
                    <a:bodyPr/>
                    <a:lstStyle/>
                    <a:p>
                      <a:pPr algn="l" fontAlgn="b"/>
                      <a:r>
                        <a:rPr lang="en-IN" sz="1100" b="0" i="0" u="none" strike="noStrike">
                          <a:solidFill>
                            <a:srgbClr val="000000"/>
                          </a:solidFill>
                          <a:effectLst/>
                          <a:latin typeface="Calibri" panose="020F0502020204030204" pitchFamily="34" charset="0"/>
                        </a:rPr>
                        <a:t>Meghalaya</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96858864</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534939665"/>
                  </a:ext>
                </a:extLst>
              </a:tr>
              <a:tr h="184150">
                <a:tc>
                  <a:txBody>
                    <a:bodyPr/>
                    <a:lstStyle/>
                    <a:p>
                      <a:pPr algn="l" fontAlgn="b"/>
                      <a:r>
                        <a:rPr lang="en-IN" sz="1100" b="0" i="0" u="none" strike="noStrike">
                          <a:solidFill>
                            <a:srgbClr val="000000"/>
                          </a:solidFill>
                          <a:effectLst/>
                          <a:latin typeface="Calibri" panose="020F0502020204030204" pitchFamily="34" charset="0"/>
                        </a:rPr>
                        <a:t>Mizoram</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64100385</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294184817"/>
                  </a:ext>
                </a:extLst>
              </a:tr>
              <a:tr h="184150">
                <a:tc>
                  <a:txBody>
                    <a:bodyPr/>
                    <a:lstStyle/>
                    <a:p>
                      <a:pPr algn="l" fontAlgn="b"/>
                      <a:r>
                        <a:rPr lang="en-IN" sz="1100" b="0" i="0" u="none" strike="noStrike">
                          <a:solidFill>
                            <a:srgbClr val="000000"/>
                          </a:solidFill>
                          <a:effectLst/>
                          <a:latin typeface="Calibri" panose="020F0502020204030204" pitchFamily="34" charset="0"/>
                        </a:rPr>
                        <a:t>Nagaland</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42911316</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820290504"/>
                  </a:ext>
                </a:extLst>
              </a:tr>
              <a:tr h="184150">
                <a:tc>
                  <a:txBody>
                    <a:bodyPr/>
                    <a:lstStyle/>
                    <a:p>
                      <a:pPr algn="l" fontAlgn="b"/>
                      <a:r>
                        <a:rPr lang="en-IN" sz="1100" b="0" i="0" u="none" strike="noStrike">
                          <a:solidFill>
                            <a:srgbClr val="000000"/>
                          </a:solidFill>
                          <a:effectLst/>
                          <a:latin typeface="Calibri" panose="020F0502020204030204" pitchFamily="34" charset="0"/>
                        </a:rPr>
                        <a:t>Sikkim</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23149220</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1768462238"/>
                  </a:ext>
                </a:extLst>
              </a:tr>
              <a:tr h="184150">
                <a:tc>
                  <a:txBody>
                    <a:bodyPr/>
                    <a:lstStyle/>
                    <a:p>
                      <a:pPr algn="l" fontAlgn="b"/>
                      <a:r>
                        <a:rPr lang="en-IN" sz="1100" b="1" i="0" u="none" strike="noStrike">
                          <a:solidFill>
                            <a:srgbClr val="000000"/>
                          </a:solidFill>
                          <a:effectLst/>
                          <a:latin typeface="Calibri" panose="020F0502020204030204" pitchFamily="34" charset="0"/>
                        </a:rPr>
                        <a:t>Grand Total</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1" i="0" u="none" strike="noStrike" dirty="0">
                          <a:solidFill>
                            <a:srgbClr val="000000"/>
                          </a:solidFill>
                          <a:effectLst/>
                          <a:latin typeface="Calibri" panose="020F0502020204030204" pitchFamily="34" charset="0"/>
                        </a:rPr>
                        <a:t>557753690</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2320428477"/>
                  </a:ext>
                </a:extLst>
              </a:tr>
            </a:tbl>
          </a:graphicData>
        </a:graphic>
      </p:graphicFrame>
      <p:graphicFrame>
        <p:nvGraphicFramePr>
          <p:cNvPr id="3" name="Chart 2">
            <a:extLst>
              <a:ext uri="{FF2B5EF4-FFF2-40B4-BE49-F238E27FC236}">
                <a16:creationId xmlns:a16="http://schemas.microsoft.com/office/drawing/2014/main" id="{8D775789-6863-402B-8C9F-062A08A34D04}"/>
              </a:ext>
            </a:extLst>
          </p:cNvPr>
          <p:cNvGraphicFramePr>
            <a:graphicFrameLocks/>
          </p:cNvGraphicFramePr>
          <p:nvPr>
            <p:extLst>
              <p:ext uri="{D42A27DB-BD31-4B8C-83A1-F6EECF244321}">
                <p14:modId xmlns:p14="http://schemas.microsoft.com/office/powerpoint/2010/main" val="3648705481"/>
              </p:ext>
            </p:extLst>
          </p:nvPr>
        </p:nvGraphicFramePr>
        <p:xfrm>
          <a:off x="5958873" y="1630314"/>
          <a:ext cx="5269853" cy="2551431"/>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1F9B4EE6-85C3-44DA-B342-8EA38D0291BF}"/>
              </a:ext>
            </a:extLst>
          </p:cNvPr>
          <p:cNvSpPr txBox="1"/>
          <p:nvPr/>
        </p:nvSpPr>
        <p:spPr>
          <a:xfrm>
            <a:off x="883920" y="706005"/>
            <a:ext cx="945896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From the data set, we can obtain the Bottom </a:t>
            </a:r>
            <a:r>
              <a:rPr lang="en-IN" sz="1800" dirty="0">
                <a:effectLst/>
                <a:latin typeface="Times New Roman" panose="02020603050405020304" pitchFamily="18" charset="0"/>
                <a:ea typeface="Noto Sans CJK SC"/>
                <a:cs typeface="Times New Roman" panose="02020603050405020304" pitchFamily="18" charset="0"/>
              </a:rPr>
              <a:t>10 states with highest number of total samples</a:t>
            </a:r>
            <a:endParaRPr lang="en-IN" dirty="0"/>
          </a:p>
        </p:txBody>
      </p:sp>
      <p:sp>
        <p:nvSpPr>
          <p:cNvPr id="6" name="TextBox 5">
            <a:extLst>
              <a:ext uri="{FF2B5EF4-FFF2-40B4-BE49-F238E27FC236}">
                <a16:creationId xmlns:a16="http://schemas.microsoft.com/office/drawing/2014/main" id="{EB4EB430-5CE9-4E0C-9FBB-0FD5A7C3DEF3}"/>
              </a:ext>
            </a:extLst>
          </p:cNvPr>
          <p:cNvSpPr txBox="1"/>
          <p:nvPr/>
        </p:nvSpPr>
        <p:spPr>
          <a:xfrm>
            <a:off x="1270000" y="4660315"/>
            <a:ext cx="8544560"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According to the above information, the bottom 10 states with highest number of total samples is shown along with its value.</a:t>
            </a:r>
            <a:endParaRPr lang="en-IN" dirty="0"/>
          </a:p>
        </p:txBody>
      </p:sp>
    </p:spTree>
    <p:extLst>
      <p:ext uri="{BB962C8B-B14F-4D97-AF65-F5344CB8AC3E}">
        <p14:creationId xmlns:p14="http://schemas.microsoft.com/office/powerpoint/2010/main" val="3717293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0D5A915-ED9A-4E2B-B4B3-975A4791DB40}"/>
              </a:ext>
            </a:extLst>
          </p:cNvPr>
          <p:cNvGraphicFramePr>
            <a:graphicFrameLocks noGrp="1"/>
          </p:cNvGraphicFramePr>
          <p:nvPr>
            <p:extLst>
              <p:ext uri="{D42A27DB-BD31-4B8C-83A1-F6EECF244321}">
                <p14:modId xmlns:p14="http://schemas.microsoft.com/office/powerpoint/2010/main" val="2526508842"/>
              </p:ext>
            </p:extLst>
          </p:nvPr>
        </p:nvGraphicFramePr>
        <p:xfrm>
          <a:off x="155411" y="1188572"/>
          <a:ext cx="5740400" cy="2762250"/>
        </p:xfrm>
        <a:graphic>
          <a:graphicData uri="http://schemas.openxmlformats.org/drawingml/2006/table">
            <a:tbl>
              <a:tblPr/>
              <a:tblGrid>
                <a:gridCol w="2998716">
                  <a:extLst>
                    <a:ext uri="{9D8B030D-6E8A-4147-A177-3AD203B41FA5}">
                      <a16:colId xmlns:a16="http://schemas.microsoft.com/office/drawing/2014/main" val="1044584035"/>
                    </a:ext>
                  </a:extLst>
                </a:gridCol>
                <a:gridCol w="2741684">
                  <a:extLst>
                    <a:ext uri="{9D8B030D-6E8A-4147-A177-3AD203B41FA5}">
                      <a16:colId xmlns:a16="http://schemas.microsoft.com/office/drawing/2014/main" val="4064840845"/>
                    </a:ext>
                  </a:extLst>
                </a:gridCol>
              </a:tblGrid>
              <a:tr h="184150">
                <a:tc gridSpan="2">
                  <a:txBody>
                    <a:bodyPr/>
                    <a:lstStyle/>
                    <a:p>
                      <a:pPr algn="l" fontAlgn="b"/>
                      <a:r>
                        <a:rPr lang="en-US" sz="1100" b="0" i="0" u="none" strike="noStrike">
                          <a:solidFill>
                            <a:srgbClr val="000000"/>
                          </a:solidFill>
                          <a:effectLst/>
                          <a:latin typeface="Calibri" panose="020F0502020204030204" pitchFamily="34" charset="0"/>
                        </a:rPr>
                        <a:t>Top 10 states with highest number of Negative cases</a:t>
                      </a:r>
                    </a:p>
                  </a:txBody>
                  <a:tcPr marL="6350" marR="6350" marT="6350" marB="0" anchor="b">
                    <a:lnL>
                      <a:noFill/>
                    </a:lnL>
                    <a:lnR>
                      <a:noFill/>
                    </a:lnR>
                    <a:lnT>
                      <a:noFill/>
                    </a:lnT>
                    <a:lnB>
                      <a:noFill/>
                    </a:lnB>
                    <a:solidFill>
                      <a:srgbClr val="FFFF00"/>
                    </a:solidFill>
                  </a:tcPr>
                </a:tc>
                <a:tc hMerge="1">
                  <a:txBody>
                    <a:bodyPr/>
                    <a:lstStyle/>
                    <a:p>
                      <a:endParaRPr lang="en-IN"/>
                    </a:p>
                  </a:txBody>
                  <a:tcPr/>
                </a:tc>
                <a:extLst>
                  <a:ext uri="{0D108BD9-81ED-4DB2-BD59-A6C34878D82A}">
                    <a16:rowId xmlns:a16="http://schemas.microsoft.com/office/drawing/2014/main" val="3073629163"/>
                  </a:ext>
                </a:extLst>
              </a:tr>
              <a:tr h="184150">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extLst>
                  <a:ext uri="{0D108BD9-81ED-4DB2-BD59-A6C34878D82A}">
                    <a16:rowId xmlns:a16="http://schemas.microsoft.com/office/drawing/2014/main" val="990226916"/>
                  </a:ext>
                </a:extLst>
              </a:tr>
              <a:tr h="184150">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extLst>
                  <a:ext uri="{0D108BD9-81ED-4DB2-BD59-A6C34878D82A}">
                    <a16:rowId xmlns:a16="http://schemas.microsoft.com/office/drawing/2014/main" val="976773018"/>
                  </a:ext>
                </a:extLst>
              </a:tr>
              <a:tr h="184150">
                <a:tc>
                  <a:txBody>
                    <a:bodyPr/>
                    <a:lstStyle/>
                    <a:p>
                      <a:pPr algn="l" fontAlgn="b"/>
                      <a:r>
                        <a:rPr lang="en-US" sz="1100" b="1" i="0" u="none" strike="noStrike">
                          <a:solidFill>
                            <a:srgbClr val="000000"/>
                          </a:solidFill>
                          <a:effectLst/>
                          <a:latin typeface="Calibri" panose="020F0502020204030204" pitchFamily="34" charset="0"/>
                        </a:rPr>
                        <a:t>Top 10 states with high Negative case</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IN" sz="1100" b="1" i="0" u="none" strike="noStrike">
                          <a:solidFill>
                            <a:srgbClr val="000000"/>
                          </a:solidFill>
                          <a:effectLst/>
                          <a:latin typeface="Calibri" panose="020F0502020204030204" pitchFamily="34" charset="0"/>
                        </a:rPr>
                        <a:t>Count of Negative</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2160575260"/>
                  </a:ext>
                </a:extLst>
              </a:tr>
              <a:tr h="184150">
                <a:tc>
                  <a:txBody>
                    <a:bodyPr/>
                    <a:lstStyle/>
                    <a:p>
                      <a:pPr algn="l" fontAlgn="b"/>
                      <a:r>
                        <a:rPr lang="en-IN" sz="1100" b="0" i="0" u="none" strike="noStrike">
                          <a:solidFill>
                            <a:srgbClr val="000000"/>
                          </a:solidFill>
                          <a:effectLst/>
                          <a:latin typeface="Calibri" panose="020F0502020204030204" pitchFamily="34" charset="0"/>
                        </a:rPr>
                        <a:t>Andhra Pradesh</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405</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286935356"/>
                  </a:ext>
                </a:extLst>
              </a:tr>
              <a:tr h="184150">
                <a:tc>
                  <a:txBody>
                    <a:bodyPr/>
                    <a:lstStyle/>
                    <a:p>
                      <a:pPr algn="l" fontAlgn="b"/>
                      <a:r>
                        <a:rPr lang="en-IN" sz="1100" b="0" i="0" u="none" strike="noStrike">
                          <a:solidFill>
                            <a:srgbClr val="000000"/>
                          </a:solidFill>
                          <a:effectLst/>
                          <a:latin typeface="Calibri" panose="020F0502020204030204" pitchFamily="34" charset="0"/>
                        </a:rPr>
                        <a:t>Arunachal Pradesh</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428</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143604602"/>
                  </a:ext>
                </a:extLst>
              </a:tr>
              <a:tr h="184150">
                <a:tc>
                  <a:txBody>
                    <a:bodyPr/>
                    <a:lstStyle/>
                    <a:p>
                      <a:pPr algn="l" fontAlgn="b"/>
                      <a:r>
                        <a:rPr lang="en-IN" sz="1100" b="0" i="0" u="none" strike="noStrike">
                          <a:solidFill>
                            <a:srgbClr val="000000"/>
                          </a:solidFill>
                          <a:effectLst/>
                          <a:latin typeface="Calibri" panose="020F0502020204030204" pitchFamily="34" charset="0"/>
                        </a:rPr>
                        <a:t>Chandigarh</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444</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944219628"/>
                  </a:ext>
                </a:extLst>
              </a:tr>
              <a:tr h="184150">
                <a:tc>
                  <a:txBody>
                    <a:bodyPr/>
                    <a:lstStyle/>
                    <a:p>
                      <a:pPr algn="l" fontAlgn="b"/>
                      <a:r>
                        <a:rPr lang="en-IN" sz="1100" b="0" i="0" u="none" strike="noStrike">
                          <a:solidFill>
                            <a:srgbClr val="000000"/>
                          </a:solidFill>
                          <a:effectLst/>
                          <a:latin typeface="Calibri" panose="020F0502020204030204" pitchFamily="34" charset="0"/>
                        </a:rPr>
                        <a:t>Himachal Pradesh</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452</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918696513"/>
                  </a:ext>
                </a:extLst>
              </a:tr>
              <a:tr h="184150">
                <a:tc>
                  <a:txBody>
                    <a:bodyPr/>
                    <a:lstStyle/>
                    <a:p>
                      <a:pPr algn="l" fontAlgn="b"/>
                      <a:r>
                        <a:rPr lang="en-IN" sz="1100" b="0" i="0" u="none" strike="noStrike">
                          <a:solidFill>
                            <a:srgbClr val="000000"/>
                          </a:solidFill>
                          <a:effectLst/>
                          <a:latin typeface="Calibri" panose="020F0502020204030204" pitchFamily="34" charset="0"/>
                        </a:rPr>
                        <a:t>Jammu and Kashmir</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454</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3316256055"/>
                  </a:ext>
                </a:extLst>
              </a:tr>
              <a:tr h="184150">
                <a:tc>
                  <a:txBody>
                    <a:bodyPr/>
                    <a:lstStyle/>
                    <a:p>
                      <a:pPr algn="l" fontAlgn="b"/>
                      <a:r>
                        <a:rPr lang="en-IN" sz="1100" b="0" i="0" u="none" strike="noStrike">
                          <a:solidFill>
                            <a:srgbClr val="000000"/>
                          </a:solidFill>
                          <a:effectLst/>
                          <a:latin typeface="Calibri" panose="020F0502020204030204" pitchFamily="34" charset="0"/>
                        </a:rPr>
                        <a:t>Jharkhand</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448</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399821962"/>
                  </a:ext>
                </a:extLst>
              </a:tr>
              <a:tr h="184150">
                <a:tc>
                  <a:txBody>
                    <a:bodyPr/>
                    <a:lstStyle/>
                    <a:p>
                      <a:pPr algn="l" fontAlgn="b"/>
                      <a:r>
                        <a:rPr lang="en-IN" sz="1100" b="0" i="0" u="none" strike="noStrike">
                          <a:solidFill>
                            <a:srgbClr val="000000"/>
                          </a:solidFill>
                          <a:effectLst/>
                          <a:latin typeface="Calibri" panose="020F0502020204030204" pitchFamily="34" charset="0"/>
                        </a:rPr>
                        <a:t>Madhya Pradesh</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411</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474630021"/>
                  </a:ext>
                </a:extLst>
              </a:tr>
              <a:tr h="184150">
                <a:tc>
                  <a:txBody>
                    <a:bodyPr/>
                    <a:lstStyle/>
                    <a:p>
                      <a:pPr algn="l" fontAlgn="b"/>
                      <a:r>
                        <a:rPr lang="en-IN" sz="1100" b="0" i="0" u="none" strike="noStrike">
                          <a:solidFill>
                            <a:srgbClr val="000000"/>
                          </a:solidFill>
                          <a:effectLst/>
                          <a:latin typeface="Calibri" panose="020F0502020204030204" pitchFamily="34" charset="0"/>
                        </a:rPr>
                        <a:t>Puducherry</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430</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0035386"/>
                  </a:ext>
                </a:extLst>
              </a:tr>
              <a:tr h="184150">
                <a:tc>
                  <a:txBody>
                    <a:bodyPr/>
                    <a:lstStyle/>
                    <a:p>
                      <a:pPr algn="l" fontAlgn="b"/>
                      <a:r>
                        <a:rPr lang="en-IN" sz="1100" b="0" i="0" u="none" strike="noStrike">
                          <a:solidFill>
                            <a:srgbClr val="000000"/>
                          </a:solidFill>
                          <a:effectLst/>
                          <a:latin typeface="Calibri" panose="020F0502020204030204" pitchFamily="34" charset="0"/>
                        </a:rPr>
                        <a:t>Tripura</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409</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547708815"/>
                  </a:ext>
                </a:extLst>
              </a:tr>
              <a:tr h="184150">
                <a:tc>
                  <a:txBody>
                    <a:bodyPr/>
                    <a:lstStyle/>
                    <a:p>
                      <a:pPr algn="l" fontAlgn="b"/>
                      <a:r>
                        <a:rPr lang="en-IN" sz="1100" b="0" i="0" u="none" strike="noStrike">
                          <a:solidFill>
                            <a:srgbClr val="000000"/>
                          </a:solidFill>
                          <a:effectLst/>
                          <a:latin typeface="Calibri" panose="020F0502020204030204" pitchFamily="34" charset="0"/>
                        </a:rPr>
                        <a:t>Uttarakhand</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455</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1071118550"/>
                  </a:ext>
                </a:extLst>
              </a:tr>
              <a:tr h="184150">
                <a:tc>
                  <a:txBody>
                    <a:bodyPr/>
                    <a:lstStyle/>
                    <a:p>
                      <a:pPr algn="l" fontAlgn="b"/>
                      <a:r>
                        <a:rPr lang="en-IN" sz="1100" b="1" i="0" u="none" strike="noStrike">
                          <a:solidFill>
                            <a:srgbClr val="000000"/>
                          </a:solidFill>
                          <a:effectLst/>
                          <a:latin typeface="Calibri" panose="020F0502020204030204" pitchFamily="34" charset="0"/>
                        </a:rPr>
                        <a:t>Grand Total</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1" i="0" u="none" strike="noStrike" dirty="0">
                          <a:solidFill>
                            <a:srgbClr val="000000"/>
                          </a:solidFill>
                          <a:effectLst/>
                          <a:latin typeface="Calibri" panose="020F0502020204030204" pitchFamily="34" charset="0"/>
                        </a:rPr>
                        <a:t>4336</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612919600"/>
                  </a:ext>
                </a:extLst>
              </a:tr>
            </a:tbl>
          </a:graphicData>
        </a:graphic>
      </p:graphicFrame>
      <p:graphicFrame>
        <p:nvGraphicFramePr>
          <p:cNvPr id="3" name="Chart 2">
            <a:extLst>
              <a:ext uri="{FF2B5EF4-FFF2-40B4-BE49-F238E27FC236}">
                <a16:creationId xmlns:a16="http://schemas.microsoft.com/office/drawing/2014/main" id="{0C204DDF-2A93-41C1-ADC4-EE63C5787A3E}"/>
              </a:ext>
            </a:extLst>
          </p:cNvPr>
          <p:cNvGraphicFramePr>
            <a:graphicFrameLocks/>
          </p:cNvGraphicFramePr>
          <p:nvPr>
            <p:extLst>
              <p:ext uri="{D42A27DB-BD31-4B8C-83A1-F6EECF244321}">
                <p14:modId xmlns:p14="http://schemas.microsoft.com/office/powerpoint/2010/main" val="2673579245"/>
              </p:ext>
            </p:extLst>
          </p:nvPr>
        </p:nvGraphicFramePr>
        <p:xfrm>
          <a:off x="5895811" y="1188572"/>
          <a:ext cx="5692388" cy="286086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BF97CC94-D84A-4562-A0B9-66F16CA8D737}"/>
              </a:ext>
            </a:extLst>
          </p:cNvPr>
          <p:cNvSpPr txBox="1"/>
          <p:nvPr/>
        </p:nvSpPr>
        <p:spPr>
          <a:xfrm>
            <a:off x="883920" y="706005"/>
            <a:ext cx="945896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From the data set, we can obtain the Top </a:t>
            </a:r>
            <a:r>
              <a:rPr lang="en-IN" sz="1800" dirty="0">
                <a:effectLst/>
                <a:latin typeface="Times New Roman" panose="02020603050405020304" pitchFamily="18" charset="0"/>
                <a:ea typeface="Noto Sans CJK SC"/>
                <a:cs typeface="Times New Roman" panose="02020603050405020304" pitchFamily="18" charset="0"/>
              </a:rPr>
              <a:t>10 states with highest number of negative cases.</a:t>
            </a:r>
            <a:endParaRPr lang="en-IN" dirty="0"/>
          </a:p>
        </p:txBody>
      </p:sp>
      <p:sp>
        <p:nvSpPr>
          <p:cNvPr id="6" name="TextBox 5">
            <a:extLst>
              <a:ext uri="{FF2B5EF4-FFF2-40B4-BE49-F238E27FC236}">
                <a16:creationId xmlns:a16="http://schemas.microsoft.com/office/drawing/2014/main" id="{1DD3DA77-56B2-4ED1-92D4-8216742D4906}"/>
              </a:ext>
            </a:extLst>
          </p:cNvPr>
          <p:cNvSpPr txBox="1"/>
          <p:nvPr/>
        </p:nvSpPr>
        <p:spPr>
          <a:xfrm>
            <a:off x="883920" y="4746098"/>
            <a:ext cx="10241280" cy="646331"/>
          </a:xfrm>
          <a:prstGeom prst="rect">
            <a:avLst/>
          </a:prstGeom>
          <a:noFill/>
        </p:spPr>
        <p:txBody>
          <a:bodyPr wrap="square">
            <a:sp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According to the above information Uttarakhand is on Top 1 place with highest number of negative cases.</a:t>
            </a:r>
          </a:p>
          <a:p>
            <a:pPr marL="285750" indent="-285750">
              <a:buFont typeface="Wingdings" panose="05000000000000000000" pitchFamily="2" charset="2"/>
              <a:buChar char="v"/>
            </a:pPr>
            <a:r>
              <a:rPr lang="en-US" dirty="0" err="1">
                <a:latin typeface="Times New Roman" panose="02020603050405020304" pitchFamily="18" charset="0"/>
                <a:cs typeface="Times New Roman" panose="02020603050405020304" pitchFamily="18" charset="0"/>
              </a:rPr>
              <a:t>Andra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pradesh</a:t>
            </a:r>
            <a:r>
              <a:rPr lang="en-US" dirty="0">
                <a:latin typeface="Times New Roman" panose="02020603050405020304" pitchFamily="18" charset="0"/>
                <a:cs typeface="Times New Roman" panose="02020603050405020304" pitchFamily="18" charset="0"/>
              </a:rPr>
              <a:t> is in 10th place with 405.</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3602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2208611-03E5-4E5A-B432-741286EEB1C3}"/>
              </a:ext>
            </a:extLst>
          </p:cNvPr>
          <p:cNvGraphicFramePr>
            <a:graphicFrameLocks noGrp="1"/>
          </p:cNvGraphicFramePr>
          <p:nvPr>
            <p:extLst>
              <p:ext uri="{D42A27DB-BD31-4B8C-83A1-F6EECF244321}">
                <p14:modId xmlns:p14="http://schemas.microsoft.com/office/powerpoint/2010/main" val="4261018570"/>
              </p:ext>
            </p:extLst>
          </p:nvPr>
        </p:nvGraphicFramePr>
        <p:xfrm>
          <a:off x="355600" y="1587966"/>
          <a:ext cx="5740400" cy="2762250"/>
        </p:xfrm>
        <a:graphic>
          <a:graphicData uri="http://schemas.openxmlformats.org/drawingml/2006/table">
            <a:tbl>
              <a:tblPr/>
              <a:tblGrid>
                <a:gridCol w="2997200">
                  <a:extLst>
                    <a:ext uri="{9D8B030D-6E8A-4147-A177-3AD203B41FA5}">
                      <a16:colId xmlns:a16="http://schemas.microsoft.com/office/drawing/2014/main" val="1101402487"/>
                    </a:ext>
                  </a:extLst>
                </a:gridCol>
                <a:gridCol w="2743200">
                  <a:extLst>
                    <a:ext uri="{9D8B030D-6E8A-4147-A177-3AD203B41FA5}">
                      <a16:colId xmlns:a16="http://schemas.microsoft.com/office/drawing/2014/main" val="3982666055"/>
                    </a:ext>
                  </a:extLst>
                </a:gridCol>
              </a:tblGrid>
              <a:tr h="184150">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extLst>
                  <a:ext uri="{0D108BD9-81ED-4DB2-BD59-A6C34878D82A}">
                    <a16:rowId xmlns:a16="http://schemas.microsoft.com/office/drawing/2014/main" val="2881167258"/>
                  </a:ext>
                </a:extLst>
              </a:tr>
              <a:tr h="184150">
                <a:tc gridSpan="2">
                  <a:txBody>
                    <a:bodyPr/>
                    <a:lstStyle/>
                    <a:p>
                      <a:pPr algn="l" fontAlgn="b"/>
                      <a:r>
                        <a:rPr lang="en-US" sz="1100" b="0" i="0" u="none" strike="noStrike">
                          <a:solidFill>
                            <a:srgbClr val="000000"/>
                          </a:solidFill>
                          <a:effectLst/>
                          <a:latin typeface="Calibri" panose="020F0502020204030204" pitchFamily="34" charset="0"/>
                        </a:rPr>
                        <a:t>Bottom 10 states with highest number of Negative cases</a:t>
                      </a:r>
                    </a:p>
                  </a:txBody>
                  <a:tcPr marL="6350" marR="6350" marT="6350" marB="0" anchor="b">
                    <a:lnL>
                      <a:noFill/>
                    </a:lnL>
                    <a:lnR>
                      <a:noFill/>
                    </a:lnR>
                    <a:lnT>
                      <a:noFill/>
                    </a:lnT>
                    <a:lnB>
                      <a:noFill/>
                    </a:lnB>
                    <a:solidFill>
                      <a:srgbClr val="FFFF00"/>
                    </a:solidFill>
                  </a:tcPr>
                </a:tc>
                <a:tc hMerge="1">
                  <a:txBody>
                    <a:bodyPr/>
                    <a:lstStyle/>
                    <a:p>
                      <a:endParaRPr lang="en-IN"/>
                    </a:p>
                  </a:txBody>
                  <a:tcPr/>
                </a:tc>
                <a:extLst>
                  <a:ext uri="{0D108BD9-81ED-4DB2-BD59-A6C34878D82A}">
                    <a16:rowId xmlns:a16="http://schemas.microsoft.com/office/drawing/2014/main" val="399760800"/>
                  </a:ext>
                </a:extLst>
              </a:tr>
              <a:tr h="184150">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extLst>
                  <a:ext uri="{0D108BD9-81ED-4DB2-BD59-A6C34878D82A}">
                    <a16:rowId xmlns:a16="http://schemas.microsoft.com/office/drawing/2014/main" val="1170813553"/>
                  </a:ext>
                </a:extLst>
              </a:tr>
              <a:tr h="184150">
                <a:tc>
                  <a:txBody>
                    <a:bodyPr/>
                    <a:lstStyle/>
                    <a:p>
                      <a:pPr algn="l" fontAlgn="b"/>
                      <a:r>
                        <a:rPr lang="en-IN" sz="1100" b="1" i="0" u="none" strike="noStrike">
                          <a:solidFill>
                            <a:srgbClr val="000000"/>
                          </a:solidFill>
                          <a:effectLst/>
                          <a:latin typeface="Calibri" panose="020F0502020204030204" pitchFamily="34" charset="0"/>
                        </a:rPr>
                        <a:t>States</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IN" sz="1100" b="1" i="0" u="none" strike="noStrike">
                          <a:solidFill>
                            <a:srgbClr val="000000"/>
                          </a:solidFill>
                          <a:effectLst/>
                          <a:latin typeface="Calibri" panose="020F0502020204030204" pitchFamily="34" charset="0"/>
                        </a:rPr>
                        <a:t>Count of Negative</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923465319"/>
                  </a:ext>
                </a:extLst>
              </a:tr>
              <a:tr h="184150">
                <a:tc>
                  <a:txBody>
                    <a:bodyPr/>
                    <a:lstStyle/>
                    <a:p>
                      <a:pPr algn="l" fontAlgn="b"/>
                      <a:r>
                        <a:rPr lang="en-IN" sz="1100" b="0" i="0" u="none" strike="noStrike">
                          <a:solidFill>
                            <a:srgbClr val="000000"/>
                          </a:solidFill>
                          <a:effectLst/>
                          <a:latin typeface="Calibri" panose="020F0502020204030204" pitchFamily="34" charset="0"/>
                        </a:rPr>
                        <a:t>Andaman and Nicobar Islands</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3636816407"/>
                  </a:ext>
                </a:extLst>
              </a:tr>
              <a:tr h="184150">
                <a:tc>
                  <a:txBody>
                    <a:bodyPr/>
                    <a:lstStyle/>
                    <a:p>
                      <a:pPr algn="l" fontAlgn="b"/>
                      <a:r>
                        <a:rPr lang="en-IN" sz="1100" b="0" i="0" u="none" strike="noStrike">
                          <a:solidFill>
                            <a:srgbClr val="000000"/>
                          </a:solidFill>
                          <a:effectLst/>
                          <a:latin typeface="Calibri" panose="020F0502020204030204" pitchFamily="34" charset="0"/>
                        </a:rPr>
                        <a:t>Assam</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48</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551900238"/>
                  </a:ext>
                </a:extLst>
              </a:tr>
              <a:tr h="184150">
                <a:tc>
                  <a:txBody>
                    <a:bodyPr/>
                    <a:lstStyle/>
                    <a:p>
                      <a:pPr algn="l" fontAlgn="b"/>
                      <a:r>
                        <a:rPr lang="en-IN" sz="1100" b="0" i="0" u="none" strike="noStrike">
                          <a:solidFill>
                            <a:srgbClr val="000000"/>
                          </a:solidFill>
                          <a:effectLst/>
                          <a:latin typeface="Calibri" panose="020F0502020204030204" pitchFamily="34" charset="0"/>
                        </a:rPr>
                        <a:t>Bihar</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615095389"/>
                  </a:ext>
                </a:extLst>
              </a:tr>
              <a:tr h="184150">
                <a:tc>
                  <a:txBody>
                    <a:bodyPr/>
                    <a:lstStyle/>
                    <a:p>
                      <a:pPr algn="l" fontAlgn="b"/>
                      <a:r>
                        <a:rPr lang="en-IN" sz="1100" b="0" i="0" u="none" strike="noStrike">
                          <a:solidFill>
                            <a:srgbClr val="000000"/>
                          </a:solidFill>
                          <a:effectLst/>
                          <a:latin typeface="Calibri" panose="020F0502020204030204" pitchFamily="34" charset="0"/>
                        </a:rPr>
                        <a:t>Delhi</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22</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963351720"/>
                  </a:ext>
                </a:extLst>
              </a:tr>
              <a:tr h="184150">
                <a:tc>
                  <a:txBody>
                    <a:bodyPr/>
                    <a:lstStyle/>
                    <a:p>
                      <a:pPr algn="l" fontAlgn="b"/>
                      <a:r>
                        <a:rPr lang="en-IN" sz="1100" b="0" i="0" u="none" strike="noStrike">
                          <a:solidFill>
                            <a:srgbClr val="000000"/>
                          </a:solidFill>
                          <a:effectLst/>
                          <a:latin typeface="Calibri" panose="020F0502020204030204" pitchFamily="34" charset="0"/>
                        </a:rPr>
                        <a:t>Goa</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2</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692909554"/>
                  </a:ext>
                </a:extLst>
              </a:tr>
              <a:tr h="184150">
                <a:tc>
                  <a:txBody>
                    <a:bodyPr/>
                    <a:lstStyle/>
                    <a:p>
                      <a:pPr algn="l" fontAlgn="b"/>
                      <a:r>
                        <a:rPr lang="en-IN" sz="1100" b="0" i="0" u="none" strike="noStrike">
                          <a:solidFill>
                            <a:srgbClr val="000000"/>
                          </a:solidFill>
                          <a:effectLst/>
                          <a:latin typeface="Calibri" panose="020F0502020204030204" pitchFamily="34" charset="0"/>
                        </a:rPr>
                        <a:t>Mizoram</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2</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721711104"/>
                  </a:ext>
                </a:extLst>
              </a:tr>
              <a:tr h="184150">
                <a:tc>
                  <a:txBody>
                    <a:bodyPr/>
                    <a:lstStyle/>
                    <a:p>
                      <a:pPr algn="l" fontAlgn="b"/>
                      <a:r>
                        <a:rPr lang="en-IN" sz="1100" b="0" i="0" u="none" strike="noStrike">
                          <a:solidFill>
                            <a:srgbClr val="000000"/>
                          </a:solidFill>
                          <a:effectLst/>
                          <a:latin typeface="Calibri" panose="020F0502020204030204" pitchFamily="34" charset="0"/>
                        </a:rPr>
                        <a:t>Odisha</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13</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0492683"/>
                  </a:ext>
                </a:extLst>
              </a:tr>
              <a:tr h="184150">
                <a:tc>
                  <a:txBody>
                    <a:bodyPr/>
                    <a:lstStyle/>
                    <a:p>
                      <a:pPr algn="l" fontAlgn="b"/>
                      <a:r>
                        <a:rPr lang="en-IN" sz="1100" b="0" i="0" u="none" strike="noStrike">
                          <a:solidFill>
                            <a:srgbClr val="000000"/>
                          </a:solidFill>
                          <a:effectLst/>
                          <a:latin typeface="Calibri" panose="020F0502020204030204" pitchFamily="34" charset="0"/>
                        </a:rPr>
                        <a:t>Punjab</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51</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932109544"/>
                  </a:ext>
                </a:extLst>
              </a:tr>
              <a:tr h="184150">
                <a:tc>
                  <a:txBody>
                    <a:bodyPr/>
                    <a:lstStyle/>
                    <a:p>
                      <a:pPr algn="l" fontAlgn="b"/>
                      <a:r>
                        <a:rPr lang="en-IN" sz="1100" b="0" i="0" u="none" strike="noStrike">
                          <a:solidFill>
                            <a:srgbClr val="000000"/>
                          </a:solidFill>
                          <a:effectLst/>
                          <a:latin typeface="Calibri" panose="020F0502020204030204" pitchFamily="34" charset="0"/>
                        </a:rPr>
                        <a:t>Telangana</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30</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4156425481"/>
                  </a:ext>
                </a:extLst>
              </a:tr>
              <a:tr h="184150">
                <a:tc>
                  <a:txBody>
                    <a:bodyPr/>
                    <a:lstStyle/>
                    <a:p>
                      <a:pPr algn="l" fontAlgn="b"/>
                      <a:r>
                        <a:rPr lang="en-IN" sz="1100" b="0" i="0" u="none" strike="noStrike">
                          <a:solidFill>
                            <a:srgbClr val="000000"/>
                          </a:solidFill>
                          <a:effectLst/>
                          <a:latin typeface="Calibri" panose="020F0502020204030204" pitchFamily="34" charset="0"/>
                        </a:rPr>
                        <a:t>West Bengal</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425571105"/>
                  </a:ext>
                </a:extLst>
              </a:tr>
              <a:tr h="184150">
                <a:tc>
                  <a:txBody>
                    <a:bodyPr/>
                    <a:lstStyle/>
                    <a:p>
                      <a:pPr algn="l" fontAlgn="b"/>
                      <a:r>
                        <a:rPr lang="en-IN" sz="1100" b="1" i="0" u="none" strike="noStrike">
                          <a:solidFill>
                            <a:srgbClr val="000000"/>
                          </a:solidFill>
                          <a:effectLst/>
                          <a:latin typeface="Calibri" panose="020F0502020204030204" pitchFamily="34" charset="0"/>
                        </a:rPr>
                        <a:t>Grand Total</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1" i="0" u="none" strike="noStrike" dirty="0">
                          <a:solidFill>
                            <a:srgbClr val="000000"/>
                          </a:solidFill>
                          <a:effectLst/>
                          <a:latin typeface="Calibri" panose="020F0502020204030204" pitchFamily="34" charset="0"/>
                        </a:rPr>
                        <a:t>171</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2793568014"/>
                  </a:ext>
                </a:extLst>
              </a:tr>
            </a:tbl>
          </a:graphicData>
        </a:graphic>
      </p:graphicFrame>
      <p:graphicFrame>
        <p:nvGraphicFramePr>
          <p:cNvPr id="3" name="Chart 2">
            <a:extLst>
              <a:ext uri="{FF2B5EF4-FFF2-40B4-BE49-F238E27FC236}">
                <a16:creationId xmlns:a16="http://schemas.microsoft.com/office/drawing/2014/main" id="{CC852E4E-1FAD-48E4-AF7E-6B7AFD549A9F}"/>
              </a:ext>
            </a:extLst>
          </p:cNvPr>
          <p:cNvGraphicFramePr>
            <a:graphicFrameLocks/>
          </p:cNvGraphicFramePr>
          <p:nvPr>
            <p:extLst>
              <p:ext uri="{D42A27DB-BD31-4B8C-83A1-F6EECF244321}">
                <p14:modId xmlns:p14="http://schemas.microsoft.com/office/powerpoint/2010/main" val="3767272152"/>
              </p:ext>
            </p:extLst>
          </p:nvPr>
        </p:nvGraphicFramePr>
        <p:xfrm>
          <a:off x="6162675" y="1654821"/>
          <a:ext cx="4504682" cy="262854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31A90DAF-DBE8-4A0C-B3F6-B8F1283BD607}"/>
              </a:ext>
            </a:extLst>
          </p:cNvPr>
          <p:cNvSpPr txBox="1"/>
          <p:nvPr/>
        </p:nvSpPr>
        <p:spPr>
          <a:xfrm>
            <a:off x="924560" y="4623703"/>
            <a:ext cx="9174480"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According to the above information, the bottom 10 states with negative cases is shown along with its value.</a:t>
            </a:r>
            <a:endParaRPr lang="en-IN" dirty="0"/>
          </a:p>
        </p:txBody>
      </p:sp>
      <p:sp>
        <p:nvSpPr>
          <p:cNvPr id="6" name="TextBox 5">
            <a:extLst>
              <a:ext uri="{FF2B5EF4-FFF2-40B4-BE49-F238E27FC236}">
                <a16:creationId xmlns:a16="http://schemas.microsoft.com/office/drawing/2014/main" id="{4780E4A5-2C30-4201-A2DE-6BC19E4E5046}"/>
              </a:ext>
            </a:extLst>
          </p:cNvPr>
          <p:cNvSpPr txBox="1"/>
          <p:nvPr/>
        </p:nvSpPr>
        <p:spPr>
          <a:xfrm>
            <a:off x="883920" y="706005"/>
            <a:ext cx="945896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From the data set, we can obtain Bottom </a:t>
            </a:r>
            <a:r>
              <a:rPr lang="en-IN" sz="1800" dirty="0">
                <a:effectLst/>
                <a:latin typeface="Times New Roman" panose="02020603050405020304" pitchFamily="18" charset="0"/>
                <a:ea typeface="Noto Sans CJK SC"/>
                <a:cs typeface="Times New Roman" panose="02020603050405020304" pitchFamily="18" charset="0"/>
              </a:rPr>
              <a:t>10 states with highest number of negative cases.</a:t>
            </a:r>
            <a:endParaRPr lang="en-IN" dirty="0"/>
          </a:p>
        </p:txBody>
      </p:sp>
    </p:spTree>
    <p:extLst>
      <p:ext uri="{BB962C8B-B14F-4D97-AF65-F5344CB8AC3E}">
        <p14:creationId xmlns:p14="http://schemas.microsoft.com/office/powerpoint/2010/main" val="1870344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F1866DC-69CF-4B89-8658-3FD8EEE83284}"/>
              </a:ext>
            </a:extLst>
          </p:cNvPr>
          <p:cNvGraphicFramePr>
            <a:graphicFrameLocks noGrp="1"/>
          </p:cNvGraphicFramePr>
          <p:nvPr>
            <p:extLst>
              <p:ext uri="{D42A27DB-BD31-4B8C-83A1-F6EECF244321}">
                <p14:modId xmlns:p14="http://schemas.microsoft.com/office/powerpoint/2010/main" val="2067177659"/>
              </p:ext>
            </p:extLst>
          </p:nvPr>
        </p:nvGraphicFramePr>
        <p:xfrm>
          <a:off x="460211" y="1566945"/>
          <a:ext cx="5740400" cy="2762250"/>
        </p:xfrm>
        <a:graphic>
          <a:graphicData uri="http://schemas.openxmlformats.org/drawingml/2006/table">
            <a:tbl>
              <a:tblPr/>
              <a:tblGrid>
                <a:gridCol w="2997200">
                  <a:extLst>
                    <a:ext uri="{9D8B030D-6E8A-4147-A177-3AD203B41FA5}">
                      <a16:colId xmlns:a16="http://schemas.microsoft.com/office/drawing/2014/main" val="3946335182"/>
                    </a:ext>
                  </a:extLst>
                </a:gridCol>
                <a:gridCol w="2743200">
                  <a:extLst>
                    <a:ext uri="{9D8B030D-6E8A-4147-A177-3AD203B41FA5}">
                      <a16:colId xmlns:a16="http://schemas.microsoft.com/office/drawing/2014/main" val="1201295623"/>
                    </a:ext>
                  </a:extLst>
                </a:gridCol>
              </a:tblGrid>
              <a:tr h="184150">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extLst>
                  <a:ext uri="{0D108BD9-81ED-4DB2-BD59-A6C34878D82A}">
                    <a16:rowId xmlns:a16="http://schemas.microsoft.com/office/drawing/2014/main" val="114622327"/>
                  </a:ext>
                </a:extLst>
              </a:tr>
              <a:tr h="184150">
                <a:tc gridSpan="2">
                  <a:txBody>
                    <a:bodyPr/>
                    <a:lstStyle/>
                    <a:p>
                      <a:pPr algn="l" fontAlgn="ctr"/>
                      <a:r>
                        <a:rPr lang="en-US" sz="1000" b="0" i="0" u="none" strike="noStrike" dirty="0">
                          <a:solidFill>
                            <a:srgbClr val="000000"/>
                          </a:solidFill>
                          <a:effectLst/>
                          <a:latin typeface="Liberation Mono"/>
                        </a:rPr>
                        <a:t>Top 10 states with highest number of Positive cases</a:t>
                      </a:r>
                    </a:p>
                  </a:txBody>
                  <a:tcPr marL="6350" marR="6350" marT="6350" marB="0" anchor="ctr">
                    <a:lnL>
                      <a:noFill/>
                    </a:lnL>
                    <a:lnR>
                      <a:noFill/>
                    </a:lnR>
                    <a:lnT>
                      <a:noFill/>
                    </a:lnT>
                    <a:lnB>
                      <a:noFill/>
                    </a:lnB>
                    <a:solidFill>
                      <a:srgbClr val="FFFF00"/>
                    </a:solidFill>
                  </a:tcPr>
                </a:tc>
                <a:tc hMerge="1">
                  <a:txBody>
                    <a:bodyPr/>
                    <a:lstStyle/>
                    <a:p>
                      <a:endParaRPr lang="en-IN"/>
                    </a:p>
                  </a:txBody>
                  <a:tcPr/>
                </a:tc>
                <a:extLst>
                  <a:ext uri="{0D108BD9-81ED-4DB2-BD59-A6C34878D82A}">
                    <a16:rowId xmlns:a16="http://schemas.microsoft.com/office/drawing/2014/main" val="4069236591"/>
                  </a:ext>
                </a:extLst>
              </a:tr>
              <a:tr h="184150">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extLst>
                  <a:ext uri="{0D108BD9-81ED-4DB2-BD59-A6C34878D82A}">
                    <a16:rowId xmlns:a16="http://schemas.microsoft.com/office/drawing/2014/main" val="3978008539"/>
                  </a:ext>
                </a:extLst>
              </a:tr>
              <a:tr h="184150">
                <a:tc>
                  <a:txBody>
                    <a:bodyPr/>
                    <a:lstStyle/>
                    <a:p>
                      <a:pPr algn="l" fontAlgn="b"/>
                      <a:r>
                        <a:rPr lang="en-IN" sz="1100" b="1" i="0" u="none" strike="noStrike">
                          <a:solidFill>
                            <a:srgbClr val="000000"/>
                          </a:solidFill>
                          <a:effectLst/>
                          <a:latin typeface="Calibri" panose="020F0502020204030204" pitchFamily="34" charset="0"/>
                        </a:rPr>
                        <a:t>States</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IN" sz="1100" b="1" i="0" u="none" strike="noStrike">
                          <a:solidFill>
                            <a:srgbClr val="000000"/>
                          </a:solidFill>
                          <a:effectLst/>
                          <a:latin typeface="Calibri" panose="020F0502020204030204" pitchFamily="34" charset="0"/>
                        </a:rPr>
                        <a:t>Sum of Positive</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569327324"/>
                  </a:ext>
                </a:extLst>
              </a:tr>
              <a:tr h="184150">
                <a:tc>
                  <a:txBody>
                    <a:bodyPr/>
                    <a:lstStyle/>
                    <a:p>
                      <a:pPr algn="l" fontAlgn="b"/>
                      <a:r>
                        <a:rPr lang="en-IN" sz="1100" b="0" i="0" u="none" strike="noStrike">
                          <a:solidFill>
                            <a:srgbClr val="000000"/>
                          </a:solidFill>
                          <a:effectLst/>
                          <a:latin typeface="Calibri" panose="020F0502020204030204" pitchFamily="34" charset="0"/>
                        </a:rPr>
                        <a:t>Andhra Pradesh</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3859260</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1757528522"/>
                  </a:ext>
                </a:extLst>
              </a:tr>
              <a:tr h="184150">
                <a:tc>
                  <a:txBody>
                    <a:bodyPr/>
                    <a:lstStyle/>
                    <a:p>
                      <a:pPr algn="l" fontAlgn="b"/>
                      <a:r>
                        <a:rPr lang="en-IN" sz="1100" b="0" i="0" u="none" strike="noStrike">
                          <a:solidFill>
                            <a:srgbClr val="000000"/>
                          </a:solidFill>
                          <a:effectLst/>
                          <a:latin typeface="Calibri" panose="020F0502020204030204" pitchFamily="34" charset="0"/>
                        </a:rPr>
                        <a:t>Delhi</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6848173</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26336131"/>
                  </a:ext>
                </a:extLst>
              </a:tr>
              <a:tr h="184150">
                <a:tc>
                  <a:txBody>
                    <a:bodyPr/>
                    <a:lstStyle/>
                    <a:p>
                      <a:pPr algn="l" fontAlgn="b"/>
                      <a:r>
                        <a:rPr lang="en-IN" sz="1100" b="0" i="0" u="none" strike="noStrike">
                          <a:solidFill>
                            <a:srgbClr val="000000"/>
                          </a:solidFill>
                          <a:effectLst/>
                          <a:latin typeface="Calibri" panose="020F0502020204030204" pitchFamily="34" charset="0"/>
                        </a:rPr>
                        <a:t>Gujarat</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8009517</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3814914215"/>
                  </a:ext>
                </a:extLst>
              </a:tr>
              <a:tr h="184150">
                <a:tc>
                  <a:txBody>
                    <a:bodyPr/>
                    <a:lstStyle/>
                    <a:p>
                      <a:pPr algn="l" fontAlgn="b"/>
                      <a:r>
                        <a:rPr lang="en-IN" sz="1100" b="0" i="0" u="none" strike="noStrike">
                          <a:solidFill>
                            <a:srgbClr val="000000"/>
                          </a:solidFill>
                          <a:effectLst/>
                          <a:latin typeface="Calibri" panose="020F0502020204030204" pitchFamily="34" charset="0"/>
                        </a:rPr>
                        <a:t>Jharkhand</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46499325</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4158928154"/>
                  </a:ext>
                </a:extLst>
              </a:tr>
              <a:tr h="184150">
                <a:tc>
                  <a:txBody>
                    <a:bodyPr/>
                    <a:lstStyle/>
                    <a:p>
                      <a:pPr algn="l" fontAlgn="b"/>
                      <a:r>
                        <a:rPr lang="en-IN" sz="1100" b="0" i="0" u="none" strike="noStrike">
                          <a:solidFill>
                            <a:srgbClr val="000000"/>
                          </a:solidFill>
                          <a:effectLst/>
                          <a:latin typeface="Calibri" panose="020F0502020204030204" pitchFamily="34" charset="0"/>
                        </a:rPr>
                        <a:t>Karnataka</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4701197</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696445479"/>
                  </a:ext>
                </a:extLst>
              </a:tr>
              <a:tr h="184150">
                <a:tc>
                  <a:txBody>
                    <a:bodyPr/>
                    <a:lstStyle/>
                    <a:p>
                      <a:pPr algn="l" fontAlgn="b"/>
                      <a:r>
                        <a:rPr lang="en-IN" sz="1100" b="0" i="0" u="none" strike="noStrike">
                          <a:solidFill>
                            <a:srgbClr val="000000"/>
                          </a:solidFill>
                          <a:effectLst/>
                          <a:latin typeface="Calibri" panose="020F0502020204030204" pitchFamily="34" charset="0"/>
                        </a:rPr>
                        <a:t>Kerala</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79723175</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546560543"/>
                  </a:ext>
                </a:extLst>
              </a:tr>
              <a:tr h="184150">
                <a:tc>
                  <a:txBody>
                    <a:bodyPr/>
                    <a:lstStyle/>
                    <a:p>
                      <a:pPr algn="l" fontAlgn="b"/>
                      <a:r>
                        <a:rPr lang="en-IN" sz="1100" b="0" i="0" u="none" strike="noStrike">
                          <a:solidFill>
                            <a:srgbClr val="000000"/>
                          </a:solidFill>
                          <a:effectLst/>
                          <a:latin typeface="Calibri" panose="020F0502020204030204" pitchFamily="34" charset="0"/>
                        </a:rPr>
                        <a:t>Maharashtra</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96901583</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3536403503"/>
                  </a:ext>
                </a:extLst>
              </a:tr>
              <a:tr h="184150">
                <a:tc>
                  <a:txBody>
                    <a:bodyPr/>
                    <a:lstStyle/>
                    <a:p>
                      <a:pPr algn="l" fontAlgn="b"/>
                      <a:r>
                        <a:rPr lang="en-IN" sz="1100" b="0" i="0" u="none" strike="noStrike">
                          <a:solidFill>
                            <a:srgbClr val="000000"/>
                          </a:solidFill>
                          <a:effectLst/>
                          <a:latin typeface="Calibri" panose="020F0502020204030204" pitchFamily="34" charset="0"/>
                        </a:rPr>
                        <a:t>Puducherry</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6287323</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3939180802"/>
                  </a:ext>
                </a:extLst>
              </a:tr>
              <a:tr h="184150">
                <a:tc>
                  <a:txBody>
                    <a:bodyPr/>
                    <a:lstStyle/>
                    <a:p>
                      <a:pPr algn="l" fontAlgn="b"/>
                      <a:r>
                        <a:rPr lang="en-IN" sz="1100" b="0" i="0" u="none" strike="noStrike">
                          <a:solidFill>
                            <a:srgbClr val="000000"/>
                          </a:solidFill>
                          <a:effectLst/>
                          <a:latin typeface="Calibri" panose="020F0502020204030204" pitchFamily="34" charset="0"/>
                        </a:rPr>
                        <a:t>Tamil Nadu</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12772604</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4284486663"/>
                  </a:ext>
                </a:extLst>
              </a:tr>
              <a:tr h="184150">
                <a:tc>
                  <a:txBody>
                    <a:bodyPr/>
                    <a:lstStyle/>
                    <a:p>
                      <a:pPr algn="l" fontAlgn="b"/>
                      <a:r>
                        <a:rPr lang="en-IN" sz="1100" b="0" i="0" u="none" strike="noStrike">
                          <a:solidFill>
                            <a:srgbClr val="000000"/>
                          </a:solidFill>
                          <a:effectLst/>
                          <a:latin typeface="Calibri" panose="020F0502020204030204" pitchFamily="34" charset="0"/>
                        </a:rPr>
                        <a:t>Tripura</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10061637</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1336843910"/>
                  </a:ext>
                </a:extLst>
              </a:tr>
              <a:tr h="184150">
                <a:tc>
                  <a:txBody>
                    <a:bodyPr/>
                    <a:lstStyle/>
                    <a:p>
                      <a:pPr algn="l" fontAlgn="b"/>
                      <a:r>
                        <a:rPr lang="en-IN" sz="1100" b="1" i="0" u="none" strike="noStrike">
                          <a:solidFill>
                            <a:srgbClr val="000000"/>
                          </a:solidFill>
                          <a:effectLst/>
                          <a:latin typeface="Calibri" panose="020F0502020204030204" pitchFamily="34" charset="0"/>
                        </a:rPr>
                        <a:t>Grand Total</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1" i="0" u="none" strike="noStrike" dirty="0">
                          <a:solidFill>
                            <a:srgbClr val="000000"/>
                          </a:solidFill>
                          <a:effectLst/>
                          <a:latin typeface="Calibri" panose="020F0502020204030204" pitchFamily="34" charset="0"/>
                        </a:rPr>
                        <a:t>275663794</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79667540"/>
                  </a:ext>
                </a:extLst>
              </a:tr>
            </a:tbl>
          </a:graphicData>
        </a:graphic>
      </p:graphicFrame>
      <p:graphicFrame>
        <p:nvGraphicFramePr>
          <p:cNvPr id="3" name="Chart 2">
            <a:extLst>
              <a:ext uri="{FF2B5EF4-FFF2-40B4-BE49-F238E27FC236}">
                <a16:creationId xmlns:a16="http://schemas.microsoft.com/office/drawing/2014/main" id="{28A8559D-D70C-4CA7-86C5-6F3590DCF462}"/>
              </a:ext>
            </a:extLst>
          </p:cNvPr>
          <p:cNvGraphicFramePr>
            <a:graphicFrameLocks/>
          </p:cNvGraphicFramePr>
          <p:nvPr>
            <p:extLst>
              <p:ext uri="{D42A27DB-BD31-4B8C-83A1-F6EECF244321}">
                <p14:modId xmlns:p14="http://schemas.microsoft.com/office/powerpoint/2010/main" val="1817745013"/>
              </p:ext>
            </p:extLst>
          </p:nvPr>
        </p:nvGraphicFramePr>
        <p:xfrm>
          <a:off x="6200611" y="1668992"/>
          <a:ext cx="5087196" cy="276225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C797ECE5-6BD0-48D9-B8C7-C87D4C5B7F1C}"/>
              </a:ext>
            </a:extLst>
          </p:cNvPr>
          <p:cNvSpPr txBox="1"/>
          <p:nvPr/>
        </p:nvSpPr>
        <p:spPr>
          <a:xfrm>
            <a:off x="955040" y="731519"/>
            <a:ext cx="938784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From the data set, we can obtain the Top </a:t>
            </a:r>
            <a:r>
              <a:rPr lang="en-IN" sz="1800" dirty="0">
                <a:effectLst/>
                <a:latin typeface="Times New Roman" panose="02020603050405020304" pitchFamily="18" charset="0"/>
                <a:ea typeface="Noto Sans CJK SC"/>
                <a:cs typeface="Times New Roman" panose="02020603050405020304" pitchFamily="18" charset="0"/>
              </a:rPr>
              <a:t>10 states with highest number of positive cases</a:t>
            </a:r>
            <a:endParaRPr lang="en-IN" dirty="0"/>
          </a:p>
        </p:txBody>
      </p:sp>
      <p:sp>
        <p:nvSpPr>
          <p:cNvPr id="6" name="TextBox 5">
            <a:extLst>
              <a:ext uri="{FF2B5EF4-FFF2-40B4-BE49-F238E27FC236}">
                <a16:creationId xmlns:a16="http://schemas.microsoft.com/office/drawing/2014/main" id="{D945FA17-22BA-4E6C-BB0D-793526502D8D}"/>
              </a:ext>
            </a:extLst>
          </p:cNvPr>
          <p:cNvSpPr txBox="1"/>
          <p:nvPr/>
        </p:nvSpPr>
        <p:spPr>
          <a:xfrm>
            <a:off x="670560" y="4563232"/>
            <a:ext cx="10525760" cy="646331"/>
          </a:xfrm>
          <a:prstGeom prst="rect">
            <a:avLst/>
          </a:prstGeom>
          <a:noFill/>
        </p:spPr>
        <p:txBody>
          <a:bodyPr wrap="square">
            <a:sp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According to the above information Maharashtra is on Top 1 place with highest number of positive cases.</a:t>
            </a:r>
          </a:p>
          <a:p>
            <a:pPr marL="285750" indent="-285750">
              <a:buFont typeface="Wingdings" panose="05000000000000000000" pitchFamily="2" charset="2"/>
              <a:buChar char="v"/>
            </a:pPr>
            <a:r>
              <a:rPr lang="en-US" dirty="0" err="1">
                <a:latin typeface="Times New Roman" panose="02020603050405020304" pitchFamily="18" charset="0"/>
                <a:cs typeface="Times New Roman" panose="02020603050405020304" pitchFamily="18" charset="0"/>
              </a:rPr>
              <a:t>Andrapradesh</a:t>
            </a:r>
            <a:r>
              <a:rPr lang="en-US" dirty="0">
                <a:latin typeface="Times New Roman" panose="02020603050405020304" pitchFamily="18" charset="0"/>
                <a:cs typeface="Times New Roman" panose="02020603050405020304" pitchFamily="18" charset="0"/>
              </a:rPr>
              <a:t> is in 10th place with 3859260.</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5764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7C14505-EA96-4789-9F19-2737F0E9A37C}"/>
              </a:ext>
            </a:extLst>
          </p:cNvPr>
          <p:cNvGraphicFramePr>
            <a:graphicFrameLocks noGrp="1"/>
          </p:cNvGraphicFramePr>
          <p:nvPr>
            <p:extLst>
              <p:ext uri="{D42A27DB-BD31-4B8C-83A1-F6EECF244321}">
                <p14:modId xmlns:p14="http://schemas.microsoft.com/office/powerpoint/2010/main" val="2996660486"/>
              </p:ext>
            </p:extLst>
          </p:nvPr>
        </p:nvGraphicFramePr>
        <p:xfrm>
          <a:off x="427038" y="1966119"/>
          <a:ext cx="5740400" cy="2578100"/>
        </p:xfrm>
        <a:graphic>
          <a:graphicData uri="http://schemas.openxmlformats.org/drawingml/2006/table">
            <a:tbl>
              <a:tblPr/>
              <a:tblGrid>
                <a:gridCol w="2998716">
                  <a:extLst>
                    <a:ext uri="{9D8B030D-6E8A-4147-A177-3AD203B41FA5}">
                      <a16:colId xmlns:a16="http://schemas.microsoft.com/office/drawing/2014/main" val="990059802"/>
                    </a:ext>
                  </a:extLst>
                </a:gridCol>
                <a:gridCol w="2741684">
                  <a:extLst>
                    <a:ext uri="{9D8B030D-6E8A-4147-A177-3AD203B41FA5}">
                      <a16:colId xmlns:a16="http://schemas.microsoft.com/office/drawing/2014/main" val="2896678984"/>
                    </a:ext>
                  </a:extLst>
                </a:gridCol>
              </a:tblGrid>
              <a:tr h="184150">
                <a:tc gridSpan="2">
                  <a:txBody>
                    <a:bodyPr/>
                    <a:lstStyle/>
                    <a:p>
                      <a:pPr algn="l" fontAlgn="b"/>
                      <a:r>
                        <a:rPr lang="en-US" sz="1100" b="0" i="0" u="none" strike="noStrike" dirty="0">
                          <a:solidFill>
                            <a:srgbClr val="000000"/>
                          </a:solidFill>
                          <a:effectLst/>
                          <a:latin typeface="Calibri" panose="020F0502020204030204" pitchFamily="34" charset="0"/>
                        </a:rPr>
                        <a:t>Bottom 10 states with highest number of Positive cases</a:t>
                      </a:r>
                    </a:p>
                  </a:txBody>
                  <a:tcPr marL="6350" marR="6350" marT="6350" marB="0" anchor="b">
                    <a:lnL>
                      <a:noFill/>
                    </a:lnL>
                    <a:lnR>
                      <a:noFill/>
                    </a:lnR>
                    <a:lnT>
                      <a:noFill/>
                    </a:lnT>
                    <a:lnB>
                      <a:noFill/>
                    </a:lnB>
                    <a:solidFill>
                      <a:srgbClr val="FFFF00"/>
                    </a:solidFill>
                  </a:tcPr>
                </a:tc>
                <a:tc hMerge="1">
                  <a:txBody>
                    <a:bodyPr/>
                    <a:lstStyle/>
                    <a:p>
                      <a:endParaRPr lang="en-IN"/>
                    </a:p>
                  </a:txBody>
                  <a:tcPr/>
                </a:tc>
                <a:extLst>
                  <a:ext uri="{0D108BD9-81ED-4DB2-BD59-A6C34878D82A}">
                    <a16:rowId xmlns:a16="http://schemas.microsoft.com/office/drawing/2014/main" val="1735451163"/>
                  </a:ext>
                </a:extLst>
              </a:tr>
              <a:tr h="184150">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00B0F0"/>
                    </a:solidFill>
                  </a:tcPr>
                </a:tc>
                <a:extLst>
                  <a:ext uri="{0D108BD9-81ED-4DB2-BD59-A6C34878D82A}">
                    <a16:rowId xmlns:a16="http://schemas.microsoft.com/office/drawing/2014/main" val="4228241090"/>
                  </a:ext>
                </a:extLst>
              </a:tr>
              <a:tr h="184150">
                <a:tc>
                  <a:txBody>
                    <a:bodyPr/>
                    <a:lstStyle/>
                    <a:p>
                      <a:pPr algn="l" fontAlgn="b"/>
                      <a:r>
                        <a:rPr lang="en-IN" sz="1100" b="1" i="0" u="none" strike="noStrike">
                          <a:solidFill>
                            <a:srgbClr val="000000"/>
                          </a:solidFill>
                          <a:effectLst/>
                          <a:latin typeface="Calibri" panose="020F0502020204030204" pitchFamily="34" charset="0"/>
                        </a:rPr>
                        <a:t>States</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IN" sz="1100" b="1" i="0" u="none" strike="noStrike">
                          <a:solidFill>
                            <a:srgbClr val="000000"/>
                          </a:solidFill>
                          <a:effectLst/>
                          <a:latin typeface="Calibri" panose="020F0502020204030204" pitchFamily="34" charset="0"/>
                        </a:rPr>
                        <a:t>Sum of Positive</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3083381550"/>
                  </a:ext>
                </a:extLst>
              </a:tr>
              <a:tr h="184150">
                <a:tc>
                  <a:txBody>
                    <a:bodyPr/>
                    <a:lstStyle/>
                    <a:p>
                      <a:pPr algn="l" fontAlgn="b"/>
                      <a:r>
                        <a:rPr lang="en-IN" sz="1100" b="0" i="0" u="none" strike="noStrike">
                          <a:solidFill>
                            <a:srgbClr val="000000"/>
                          </a:solidFill>
                          <a:effectLst/>
                          <a:latin typeface="Calibri" panose="020F0502020204030204" pitchFamily="34" charset="0"/>
                        </a:rPr>
                        <a:t>Arunachal Pradesh</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51245</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728286810"/>
                  </a:ext>
                </a:extLst>
              </a:tr>
              <a:tr h="184150">
                <a:tc>
                  <a:txBody>
                    <a:bodyPr/>
                    <a:lstStyle/>
                    <a:p>
                      <a:pPr algn="l" fontAlgn="b"/>
                      <a:r>
                        <a:rPr lang="en-IN" sz="1100" b="0" i="0" u="none" strike="noStrike">
                          <a:solidFill>
                            <a:srgbClr val="000000"/>
                          </a:solidFill>
                          <a:effectLst/>
                          <a:latin typeface="Calibri" panose="020F0502020204030204" pitchFamily="34" charset="0"/>
                        </a:rPr>
                        <a:t>Chandigarh</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59195</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26220778"/>
                  </a:ext>
                </a:extLst>
              </a:tr>
              <a:tr h="184150">
                <a:tc>
                  <a:txBody>
                    <a:bodyPr/>
                    <a:lstStyle/>
                    <a:p>
                      <a:pPr algn="l" fontAlgn="b"/>
                      <a:r>
                        <a:rPr lang="en-US" sz="1100" b="0" i="0" u="none" strike="noStrike">
                          <a:solidFill>
                            <a:srgbClr val="000000"/>
                          </a:solidFill>
                          <a:effectLst/>
                          <a:latin typeface="Calibri" panose="020F0502020204030204" pitchFamily="34" charset="0"/>
                        </a:rPr>
                        <a:t>Dadra and Nagar Haveli and Daman and Diu</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169010</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588358342"/>
                  </a:ext>
                </a:extLst>
              </a:tr>
              <a:tr h="184150">
                <a:tc>
                  <a:txBody>
                    <a:bodyPr/>
                    <a:lstStyle/>
                    <a:p>
                      <a:pPr algn="l" fontAlgn="b"/>
                      <a:r>
                        <a:rPr lang="en-IN" sz="1100" b="0" i="0" u="none" strike="noStrike">
                          <a:solidFill>
                            <a:srgbClr val="000000"/>
                          </a:solidFill>
                          <a:effectLst/>
                          <a:latin typeface="Calibri" panose="020F0502020204030204" pitchFamily="34" charset="0"/>
                        </a:rPr>
                        <a:t>Himachal Pradesh</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119494</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413621275"/>
                  </a:ext>
                </a:extLst>
              </a:tr>
              <a:tr h="184150">
                <a:tc>
                  <a:txBody>
                    <a:bodyPr/>
                    <a:lstStyle/>
                    <a:p>
                      <a:pPr algn="l" fontAlgn="b"/>
                      <a:r>
                        <a:rPr lang="en-IN" sz="1100" b="0" i="0" u="none" strike="noStrike">
                          <a:solidFill>
                            <a:srgbClr val="000000"/>
                          </a:solidFill>
                          <a:effectLst/>
                          <a:latin typeface="Calibri" panose="020F0502020204030204" pitchFamily="34" charset="0"/>
                        </a:rPr>
                        <a:t>Ladakh</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89027</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885310114"/>
                  </a:ext>
                </a:extLst>
              </a:tr>
              <a:tr h="184150">
                <a:tc>
                  <a:txBody>
                    <a:bodyPr/>
                    <a:lstStyle/>
                    <a:p>
                      <a:pPr algn="l" fontAlgn="b"/>
                      <a:r>
                        <a:rPr lang="en-IN" sz="1100" b="0" i="0" u="none" strike="noStrike">
                          <a:solidFill>
                            <a:srgbClr val="000000"/>
                          </a:solidFill>
                          <a:effectLst/>
                          <a:latin typeface="Calibri" panose="020F0502020204030204" pitchFamily="34" charset="0"/>
                        </a:rPr>
                        <a:t>Manipur</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101501</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439051428"/>
                  </a:ext>
                </a:extLst>
              </a:tr>
              <a:tr h="184150">
                <a:tc>
                  <a:txBody>
                    <a:bodyPr/>
                    <a:lstStyle/>
                    <a:p>
                      <a:pPr algn="l" fontAlgn="b"/>
                      <a:r>
                        <a:rPr lang="en-IN" sz="1100" b="0" i="0" u="none" strike="noStrike">
                          <a:solidFill>
                            <a:srgbClr val="000000"/>
                          </a:solidFill>
                          <a:effectLst/>
                          <a:latin typeface="Calibri" panose="020F0502020204030204" pitchFamily="34" charset="0"/>
                        </a:rPr>
                        <a:t>Meghalaya</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33904</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650152800"/>
                  </a:ext>
                </a:extLst>
              </a:tr>
              <a:tr h="184150">
                <a:tc>
                  <a:txBody>
                    <a:bodyPr/>
                    <a:lstStyle/>
                    <a:p>
                      <a:pPr algn="l" fontAlgn="b"/>
                      <a:r>
                        <a:rPr lang="en-IN" sz="1100" b="0" i="0" u="none" strike="noStrike">
                          <a:solidFill>
                            <a:srgbClr val="000000"/>
                          </a:solidFill>
                          <a:effectLst/>
                          <a:latin typeface="Calibri" panose="020F0502020204030204" pitchFamily="34" charset="0"/>
                        </a:rPr>
                        <a:t>Mizoram</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19785</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050969358"/>
                  </a:ext>
                </a:extLst>
              </a:tr>
              <a:tr h="184150">
                <a:tc>
                  <a:txBody>
                    <a:bodyPr/>
                    <a:lstStyle/>
                    <a:p>
                      <a:pPr algn="l" fontAlgn="b"/>
                      <a:r>
                        <a:rPr lang="en-IN" sz="1100" b="0" i="0" u="none" strike="noStrike">
                          <a:solidFill>
                            <a:srgbClr val="000000"/>
                          </a:solidFill>
                          <a:effectLst/>
                          <a:latin typeface="Calibri" panose="020F0502020204030204" pitchFamily="34" charset="0"/>
                        </a:rPr>
                        <a:t>Nagaland</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90682</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780976084"/>
                  </a:ext>
                </a:extLst>
              </a:tr>
              <a:tr h="184150">
                <a:tc>
                  <a:txBody>
                    <a:bodyPr/>
                    <a:lstStyle/>
                    <a:p>
                      <a:pPr algn="l" fontAlgn="b"/>
                      <a:r>
                        <a:rPr lang="en-IN" sz="1100" b="0" i="0" u="none" strike="noStrike">
                          <a:solidFill>
                            <a:srgbClr val="000000"/>
                          </a:solidFill>
                          <a:effectLst/>
                          <a:latin typeface="Calibri" panose="020F0502020204030204" pitchFamily="34" charset="0"/>
                        </a:rPr>
                        <a:t>Sikkim</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17644</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2632998524"/>
                  </a:ext>
                </a:extLst>
              </a:tr>
              <a:tr h="184150">
                <a:tc>
                  <a:txBody>
                    <a:bodyPr/>
                    <a:lstStyle/>
                    <a:p>
                      <a:pPr algn="l" fontAlgn="b"/>
                      <a:r>
                        <a:rPr lang="en-IN" sz="1100" b="1" i="0" u="none" strike="noStrike">
                          <a:solidFill>
                            <a:srgbClr val="000000"/>
                          </a:solidFill>
                          <a:effectLst/>
                          <a:latin typeface="Calibri" panose="020F0502020204030204" pitchFamily="34" charset="0"/>
                        </a:rPr>
                        <a:t>Grand Total</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1" i="0" u="none" strike="noStrike" dirty="0">
                          <a:solidFill>
                            <a:srgbClr val="000000"/>
                          </a:solidFill>
                          <a:effectLst/>
                          <a:latin typeface="Calibri" panose="020F0502020204030204" pitchFamily="34" charset="0"/>
                        </a:rPr>
                        <a:t>751487</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519511360"/>
                  </a:ext>
                </a:extLst>
              </a:tr>
            </a:tbl>
          </a:graphicData>
        </a:graphic>
      </p:graphicFrame>
      <p:graphicFrame>
        <p:nvGraphicFramePr>
          <p:cNvPr id="3" name="Chart 2">
            <a:extLst>
              <a:ext uri="{FF2B5EF4-FFF2-40B4-BE49-F238E27FC236}">
                <a16:creationId xmlns:a16="http://schemas.microsoft.com/office/drawing/2014/main" id="{D8614D95-F8D8-45C3-AE03-6BFD6A129D01}"/>
              </a:ext>
            </a:extLst>
          </p:cNvPr>
          <p:cNvGraphicFramePr>
            <a:graphicFrameLocks/>
          </p:cNvGraphicFramePr>
          <p:nvPr>
            <p:extLst>
              <p:ext uri="{D42A27DB-BD31-4B8C-83A1-F6EECF244321}">
                <p14:modId xmlns:p14="http://schemas.microsoft.com/office/powerpoint/2010/main" val="1382907156"/>
              </p:ext>
            </p:extLst>
          </p:nvPr>
        </p:nvGraphicFramePr>
        <p:xfrm>
          <a:off x="6167438" y="1899444"/>
          <a:ext cx="5633134" cy="285049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E811CE1A-B846-4951-8773-737D697720D1}"/>
              </a:ext>
            </a:extLst>
          </p:cNvPr>
          <p:cNvSpPr txBox="1"/>
          <p:nvPr/>
        </p:nvSpPr>
        <p:spPr>
          <a:xfrm>
            <a:off x="589280" y="4904155"/>
            <a:ext cx="1009904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According to the above information, the bottom 10 states with positive cases is shown along with its value.</a:t>
            </a:r>
            <a:endParaRPr lang="en-IN" dirty="0"/>
          </a:p>
        </p:txBody>
      </p:sp>
      <p:sp>
        <p:nvSpPr>
          <p:cNvPr id="8" name="TextBox 7">
            <a:extLst>
              <a:ext uri="{FF2B5EF4-FFF2-40B4-BE49-F238E27FC236}">
                <a16:creationId xmlns:a16="http://schemas.microsoft.com/office/drawing/2014/main" id="{A053E76E-F9A9-43B1-AF91-B9986BE6C0FE}"/>
              </a:ext>
            </a:extLst>
          </p:cNvPr>
          <p:cNvSpPr txBox="1"/>
          <p:nvPr/>
        </p:nvSpPr>
        <p:spPr>
          <a:xfrm>
            <a:off x="955040" y="731519"/>
            <a:ext cx="938784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From the data set, we can obtain the Bottom </a:t>
            </a:r>
            <a:r>
              <a:rPr lang="en-IN" sz="1800" dirty="0">
                <a:effectLst/>
                <a:latin typeface="Times New Roman" panose="02020603050405020304" pitchFamily="18" charset="0"/>
                <a:ea typeface="Noto Sans CJK SC"/>
                <a:cs typeface="Times New Roman" panose="02020603050405020304" pitchFamily="18" charset="0"/>
              </a:rPr>
              <a:t>10 states with highest number of positive cases</a:t>
            </a:r>
            <a:endParaRPr lang="en-IN" dirty="0"/>
          </a:p>
        </p:txBody>
      </p:sp>
    </p:spTree>
    <p:extLst>
      <p:ext uri="{BB962C8B-B14F-4D97-AF65-F5344CB8AC3E}">
        <p14:creationId xmlns:p14="http://schemas.microsoft.com/office/powerpoint/2010/main" val="3868183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Statistical analysis on Covid 19</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729753988"/>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22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93CE573-0C1D-41EF-8D0A-7B869B28FBE5}"/>
              </a:ext>
            </a:extLst>
          </p:cNvPr>
          <p:cNvGraphicFramePr>
            <a:graphicFrameLocks noGrp="1"/>
          </p:cNvGraphicFramePr>
          <p:nvPr>
            <p:extLst>
              <p:ext uri="{D42A27DB-BD31-4B8C-83A1-F6EECF244321}">
                <p14:modId xmlns:p14="http://schemas.microsoft.com/office/powerpoint/2010/main" val="3885690468"/>
              </p:ext>
            </p:extLst>
          </p:nvPr>
        </p:nvGraphicFramePr>
        <p:xfrm>
          <a:off x="180975" y="1"/>
          <a:ext cx="6915150" cy="6530483"/>
        </p:xfrm>
        <a:graphic>
          <a:graphicData uri="http://schemas.openxmlformats.org/drawingml/2006/table">
            <a:tbl>
              <a:tblPr/>
              <a:tblGrid>
                <a:gridCol w="2372057">
                  <a:extLst>
                    <a:ext uri="{9D8B030D-6E8A-4147-A177-3AD203B41FA5}">
                      <a16:colId xmlns:a16="http://schemas.microsoft.com/office/drawing/2014/main" val="3500521606"/>
                    </a:ext>
                  </a:extLst>
                </a:gridCol>
                <a:gridCol w="2171036">
                  <a:extLst>
                    <a:ext uri="{9D8B030D-6E8A-4147-A177-3AD203B41FA5}">
                      <a16:colId xmlns:a16="http://schemas.microsoft.com/office/drawing/2014/main" val="2137447576"/>
                    </a:ext>
                  </a:extLst>
                </a:gridCol>
                <a:gridCol w="2372057">
                  <a:extLst>
                    <a:ext uri="{9D8B030D-6E8A-4147-A177-3AD203B41FA5}">
                      <a16:colId xmlns:a16="http://schemas.microsoft.com/office/drawing/2014/main" val="3373421833"/>
                    </a:ext>
                  </a:extLst>
                </a:gridCol>
              </a:tblGrid>
              <a:tr h="86422">
                <a:tc>
                  <a:txBody>
                    <a:bodyPr/>
                    <a:lstStyle/>
                    <a:p>
                      <a:pPr algn="l" fontAlgn="ctr"/>
                      <a:r>
                        <a:rPr lang="en-US" sz="1000" b="0" i="0" u="none" strike="noStrike">
                          <a:solidFill>
                            <a:srgbClr val="000000"/>
                          </a:solidFill>
                          <a:effectLst/>
                          <a:latin typeface="Liberation Mono"/>
                        </a:rPr>
                        <a:t>Male and Female Vaccinated ratio for Covid19</a:t>
                      </a:r>
                    </a:p>
                  </a:txBody>
                  <a:tcPr marL="3163" marR="3163" marT="3163" marB="0" anchor="ctr">
                    <a:lnL>
                      <a:noFill/>
                    </a:lnL>
                    <a:lnR>
                      <a:noFill/>
                    </a:lnR>
                    <a:lnT>
                      <a:noFill/>
                    </a:lnT>
                    <a:lnB>
                      <a:noFill/>
                    </a:lnB>
                    <a:solidFill>
                      <a:srgbClr val="FFFF00"/>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3163" marR="3163" marT="3163" marB="0" anchor="b">
                    <a:lnL>
                      <a:noFill/>
                    </a:lnL>
                    <a:lnR>
                      <a:noFill/>
                    </a:lnR>
                    <a:lnT>
                      <a:noFill/>
                    </a:lnT>
                    <a:lnB>
                      <a:noFill/>
                    </a:lnB>
                    <a:solidFill>
                      <a:srgbClr val="FFFF00"/>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3163" marR="3163" marT="3163" marB="0" anchor="b">
                    <a:lnL>
                      <a:noFill/>
                    </a:lnL>
                    <a:lnR>
                      <a:noFill/>
                    </a:lnR>
                    <a:lnT>
                      <a:noFill/>
                    </a:lnT>
                    <a:lnB>
                      <a:noFill/>
                    </a:lnB>
                    <a:solidFill>
                      <a:srgbClr val="00B0F0"/>
                    </a:solidFill>
                  </a:tcPr>
                </a:tc>
                <a:extLst>
                  <a:ext uri="{0D108BD9-81ED-4DB2-BD59-A6C34878D82A}">
                    <a16:rowId xmlns:a16="http://schemas.microsoft.com/office/drawing/2014/main" val="3688859049"/>
                  </a:ext>
                </a:extLst>
              </a:tr>
              <a:tr h="86422">
                <a:tc>
                  <a:txBody>
                    <a:bodyPr/>
                    <a:lstStyle/>
                    <a:p>
                      <a:pPr algn="l" fontAlgn="b"/>
                      <a:r>
                        <a:rPr lang="en-IN" sz="1000" b="0" i="0" u="none" strike="noStrike">
                          <a:solidFill>
                            <a:srgbClr val="000000"/>
                          </a:solidFill>
                          <a:effectLst/>
                          <a:latin typeface="Calibri" panose="020F0502020204030204" pitchFamily="34" charset="0"/>
                        </a:rPr>
                        <a:t> </a:t>
                      </a:r>
                    </a:p>
                  </a:txBody>
                  <a:tcPr marL="3163" marR="3163" marT="3163" marB="0" anchor="b">
                    <a:lnL>
                      <a:noFill/>
                    </a:lnL>
                    <a:lnR>
                      <a:noFill/>
                    </a:lnR>
                    <a:lnT>
                      <a:noFill/>
                    </a:lnT>
                    <a:lnB>
                      <a:noFill/>
                    </a:lnB>
                    <a:solidFill>
                      <a:srgbClr val="00B0F0"/>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3163" marR="3163" marT="3163" marB="0" anchor="b">
                    <a:lnL>
                      <a:noFill/>
                    </a:lnL>
                    <a:lnR>
                      <a:noFill/>
                    </a:lnR>
                    <a:lnT>
                      <a:noFill/>
                    </a:lnT>
                    <a:lnB>
                      <a:noFill/>
                    </a:lnB>
                    <a:solidFill>
                      <a:srgbClr val="00B0F0"/>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3163" marR="3163" marT="3163" marB="0" anchor="b">
                    <a:lnL>
                      <a:noFill/>
                    </a:lnL>
                    <a:lnR>
                      <a:noFill/>
                    </a:lnR>
                    <a:lnT>
                      <a:noFill/>
                    </a:lnT>
                    <a:lnB>
                      <a:noFill/>
                    </a:lnB>
                    <a:solidFill>
                      <a:srgbClr val="00B0F0"/>
                    </a:solidFill>
                  </a:tcPr>
                </a:tc>
                <a:extLst>
                  <a:ext uri="{0D108BD9-81ED-4DB2-BD59-A6C34878D82A}">
                    <a16:rowId xmlns:a16="http://schemas.microsoft.com/office/drawing/2014/main" val="3538857126"/>
                  </a:ext>
                </a:extLst>
              </a:tr>
              <a:tr h="86422">
                <a:tc>
                  <a:txBody>
                    <a:bodyPr/>
                    <a:lstStyle/>
                    <a:p>
                      <a:pPr algn="l" fontAlgn="b"/>
                      <a:r>
                        <a:rPr lang="en-IN" sz="1000" b="1" i="0" u="none" strike="noStrike">
                          <a:solidFill>
                            <a:srgbClr val="000000"/>
                          </a:solidFill>
                          <a:effectLst/>
                          <a:latin typeface="Calibri" panose="020F0502020204030204" pitchFamily="34" charset="0"/>
                        </a:rPr>
                        <a:t>STATES</a:t>
                      </a:r>
                    </a:p>
                  </a:txBody>
                  <a:tcPr marL="3163" marR="3163" marT="3163"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IN" sz="1000" b="1" i="0" u="none" strike="noStrike">
                          <a:solidFill>
                            <a:srgbClr val="000000"/>
                          </a:solidFill>
                          <a:effectLst/>
                          <a:latin typeface="Calibri" panose="020F0502020204030204" pitchFamily="34" charset="0"/>
                        </a:rPr>
                        <a:t>Male(Vaccinated)</a:t>
                      </a:r>
                    </a:p>
                  </a:txBody>
                  <a:tcPr marL="3163" marR="3163" marT="3163"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IN" sz="1000" b="1" i="0" u="none" strike="noStrike">
                          <a:solidFill>
                            <a:srgbClr val="000000"/>
                          </a:solidFill>
                          <a:effectLst/>
                          <a:latin typeface="Calibri" panose="020F0502020204030204" pitchFamily="34" charset="0"/>
                        </a:rPr>
                        <a:t> Female(Vaccinated)</a:t>
                      </a:r>
                    </a:p>
                  </a:txBody>
                  <a:tcPr marL="3163" marR="3163" marT="3163"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1842892838"/>
                  </a:ext>
                </a:extLst>
              </a:tr>
              <a:tr h="86422">
                <a:tc>
                  <a:txBody>
                    <a:bodyPr/>
                    <a:lstStyle/>
                    <a:p>
                      <a:pPr algn="l" fontAlgn="b"/>
                      <a:r>
                        <a:rPr lang="en-IN" sz="1000" b="0" i="0" u="none" strike="noStrike">
                          <a:solidFill>
                            <a:srgbClr val="000000"/>
                          </a:solidFill>
                          <a:effectLst/>
                          <a:latin typeface="Calibri" panose="020F0502020204030204" pitchFamily="34" charset="0"/>
                        </a:rPr>
                        <a:t>Andaman and Nicobar Islands</a:t>
                      </a:r>
                    </a:p>
                  </a:txBody>
                  <a:tcPr marL="3163" marR="3163" marT="3163"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5525173</a:t>
                      </a:r>
                    </a:p>
                  </a:txBody>
                  <a:tcPr marL="3163" marR="3163" marT="3163"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4679222</a:t>
                      </a:r>
                    </a:p>
                  </a:txBody>
                  <a:tcPr marL="3163" marR="3163" marT="3163"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1108480345"/>
                  </a:ext>
                </a:extLst>
              </a:tr>
              <a:tr h="86422">
                <a:tc>
                  <a:txBody>
                    <a:bodyPr/>
                    <a:lstStyle/>
                    <a:p>
                      <a:pPr algn="l" fontAlgn="b"/>
                      <a:r>
                        <a:rPr lang="en-IN" sz="1000" b="0" i="0" u="none" strike="noStrike">
                          <a:solidFill>
                            <a:srgbClr val="000000"/>
                          </a:solidFill>
                          <a:effectLst/>
                          <a:latin typeface="Calibri" panose="020F0502020204030204" pitchFamily="34" charset="0"/>
                        </a:rPr>
                        <a:t>Andhra Pradesh</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368956824</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384371948</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3046263636"/>
                  </a:ext>
                </a:extLst>
              </a:tr>
              <a:tr h="86422">
                <a:tc>
                  <a:txBody>
                    <a:bodyPr/>
                    <a:lstStyle/>
                    <a:p>
                      <a:pPr algn="l" fontAlgn="b"/>
                      <a:r>
                        <a:rPr lang="en-IN" sz="1000" b="0" i="0" u="none" strike="noStrike">
                          <a:solidFill>
                            <a:srgbClr val="000000"/>
                          </a:solidFill>
                          <a:effectLst/>
                          <a:latin typeface="Calibri" panose="020F0502020204030204" pitchFamily="34" charset="0"/>
                        </a:rPr>
                        <a:t>Arunachal Pradesh</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15690340</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12546790</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1827960227"/>
                  </a:ext>
                </a:extLst>
              </a:tr>
              <a:tr h="86422">
                <a:tc>
                  <a:txBody>
                    <a:bodyPr/>
                    <a:lstStyle/>
                    <a:p>
                      <a:pPr algn="l" fontAlgn="b"/>
                      <a:r>
                        <a:rPr lang="en-IN" sz="1000" b="0" i="0" u="none" strike="noStrike">
                          <a:solidFill>
                            <a:srgbClr val="000000"/>
                          </a:solidFill>
                          <a:effectLst/>
                          <a:latin typeface="Calibri" panose="020F0502020204030204" pitchFamily="34" charset="0"/>
                        </a:rPr>
                        <a:t>Assam</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177301094</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149094370</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1418624840"/>
                  </a:ext>
                </a:extLst>
              </a:tr>
              <a:tr h="86422">
                <a:tc>
                  <a:txBody>
                    <a:bodyPr/>
                    <a:lstStyle/>
                    <a:p>
                      <a:pPr algn="l" fontAlgn="b"/>
                      <a:r>
                        <a:rPr lang="en-IN" sz="1000" b="0" i="0" u="none" strike="noStrike">
                          <a:solidFill>
                            <a:srgbClr val="000000"/>
                          </a:solidFill>
                          <a:effectLst/>
                          <a:latin typeface="Calibri" panose="020F0502020204030204" pitchFamily="34" charset="0"/>
                        </a:rPr>
                        <a:t>Bihar</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457334240</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399979888</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3336847121"/>
                  </a:ext>
                </a:extLst>
              </a:tr>
              <a:tr h="86422">
                <a:tc>
                  <a:txBody>
                    <a:bodyPr/>
                    <a:lstStyle/>
                    <a:p>
                      <a:pPr algn="l" fontAlgn="b"/>
                      <a:r>
                        <a:rPr lang="en-IN" sz="1000" b="0" i="0" u="none" strike="noStrike">
                          <a:solidFill>
                            <a:srgbClr val="000000"/>
                          </a:solidFill>
                          <a:effectLst/>
                          <a:latin typeface="Calibri" panose="020F0502020204030204" pitchFamily="34" charset="0"/>
                        </a:rPr>
                        <a:t>Chandigarh</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14959749</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11145458</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978521191"/>
                  </a:ext>
                </a:extLst>
              </a:tr>
              <a:tr h="86422">
                <a:tc>
                  <a:txBody>
                    <a:bodyPr/>
                    <a:lstStyle/>
                    <a:p>
                      <a:pPr algn="l" fontAlgn="b"/>
                      <a:r>
                        <a:rPr lang="en-IN" sz="1000" b="0" i="0" u="none" strike="noStrike">
                          <a:solidFill>
                            <a:srgbClr val="000000"/>
                          </a:solidFill>
                          <a:effectLst/>
                          <a:latin typeface="Calibri" panose="020F0502020204030204" pitchFamily="34" charset="0"/>
                        </a:rPr>
                        <a:t>Chhattisgarh</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261703202</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274134666</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4207531816"/>
                  </a:ext>
                </a:extLst>
              </a:tr>
              <a:tr h="86422">
                <a:tc>
                  <a:txBody>
                    <a:bodyPr/>
                    <a:lstStyle/>
                    <a:p>
                      <a:pPr algn="l" fontAlgn="b"/>
                      <a:r>
                        <a:rPr lang="en-US" sz="1000" b="0" i="0" u="none" strike="noStrike">
                          <a:solidFill>
                            <a:srgbClr val="000000"/>
                          </a:solidFill>
                          <a:effectLst/>
                          <a:latin typeface="Calibri" panose="020F0502020204030204" pitchFamily="34" charset="0"/>
                        </a:rPr>
                        <a:t>Dadra and Nagar Haveli and Daman and Diu</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10446644</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6055162</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2876956789"/>
                  </a:ext>
                </a:extLst>
              </a:tr>
              <a:tr h="86422">
                <a:tc>
                  <a:txBody>
                    <a:bodyPr/>
                    <a:lstStyle/>
                    <a:p>
                      <a:pPr algn="l" fontAlgn="b"/>
                      <a:r>
                        <a:rPr lang="en-IN" sz="1000" b="0" i="0" u="none" strike="noStrike">
                          <a:solidFill>
                            <a:srgbClr val="000000"/>
                          </a:solidFill>
                          <a:effectLst/>
                          <a:latin typeface="Calibri" panose="020F0502020204030204" pitchFamily="34" charset="0"/>
                        </a:rPr>
                        <a:t>Delhi</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234880916</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165735672</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3164405542"/>
                  </a:ext>
                </a:extLst>
              </a:tr>
              <a:tr h="86422">
                <a:tc>
                  <a:txBody>
                    <a:bodyPr/>
                    <a:lstStyle/>
                    <a:p>
                      <a:pPr algn="l" fontAlgn="b"/>
                      <a:r>
                        <a:rPr lang="en-IN" sz="1000" b="0" i="0" u="none" strike="noStrike">
                          <a:solidFill>
                            <a:srgbClr val="000000"/>
                          </a:solidFill>
                          <a:effectLst/>
                          <a:latin typeface="Calibri" panose="020F0502020204030204" pitchFamily="34" charset="0"/>
                        </a:rPr>
                        <a:t>Goa</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22340619</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20979805</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960740622"/>
                  </a:ext>
                </a:extLst>
              </a:tr>
              <a:tr h="86422">
                <a:tc>
                  <a:txBody>
                    <a:bodyPr/>
                    <a:lstStyle/>
                    <a:p>
                      <a:pPr algn="l" fontAlgn="b"/>
                      <a:r>
                        <a:rPr lang="en-IN" sz="1000" b="0" i="0" u="none" strike="noStrike">
                          <a:solidFill>
                            <a:srgbClr val="000000"/>
                          </a:solidFill>
                          <a:effectLst/>
                          <a:latin typeface="Calibri" panose="020F0502020204030204" pitchFamily="34" charset="0"/>
                        </a:rPr>
                        <a:t>Gujarat</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746153392</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641997586</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3406057646"/>
                  </a:ext>
                </a:extLst>
              </a:tr>
              <a:tr h="86422">
                <a:tc>
                  <a:txBody>
                    <a:bodyPr/>
                    <a:lstStyle/>
                    <a:p>
                      <a:pPr algn="l" fontAlgn="b"/>
                      <a:r>
                        <a:rPr lang="en-IN" sz="1000" b="0" i="0" u="none" strike="noStrike">
                          <a:solidFill>
                            <a:srgbClr val="000000"/>
                          </a:solidFill>
                          <a:effectLst/>
                          <a:latin typeface="Calibri" panose="020F0502020204030204" pitchFamily="34" charset="0"/>
                        </a:rPr>
                        <a:t>Haryana</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254285829</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216980174</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1850396181"/>
                  </a:ext>
                </a:extLst>
              </a:tr>
              <a:tr h="86422">
                <a:tc>
                  <a:txBody>
                    <a:bodyPr/>
                    <a:lstStyle/>
                    <a:p>
                      <a:pPr algn="l" fontAlgn="b"/>
                      <a:r>
                        <a:rPr lang="en-IN" sz="1000" b="0" i="0" u="none" strike="noStrike">
                          <a:solidFill>
                            <a:srgbClr val="000000"/>
                          </a:solidFill>
                          <a:effectLst/>
                          <a:latin typeface="Calibri" panose="020F0502020204030204" pitchFamily="34" charset="0"/>
                        </a:rPr>
                        <a:t>Himachal Pradesh</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96900109</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99219151</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4248417198"/>
                  </a:ext>
                </a:extLst>
              </a:tr>
              <a:tr h="86422">
                <a:tc>
                  <a:txBody>
                    <a:bodyPr/>
                    <a:lstStyle/>
                    <a:p>
                      <a:pPr algn="l" fontAlgn="b"/>
                      <a:r>
                        <a:rPr lang="en-IN" sz="1000" b="0" i="0" u="none" strike="noStrike">
                          <a:solidFill>
                            <a:srgbClr val="000000"/>
                          </a:solidFill>
                          <a:effectLst/>
                          <a:latin typeface="Calibri" panose="020F0502020204030204" pitchFamily="34" charset="0"/>
                        </a:rPr>
                        <a:t>India</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9291513948</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8171807437</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4078148992"/>
                  </a:ext>
                </a:extLst>
              </a:tr>
              <a:tr h="86422">
                <a:tc>
                  <a:txBody>
                    <a:bodyPr/>
                    <a:lstStyle/>
                    <a:p>
                      <a:pPr algn="l" fontAlgn="b"/>
                      <a:r>
                        <a:rPr lang="en-IN" sz="1000" b="0" i="0" u="none" strike="noStrike">
                          <a:solidFill>
                            <a:srgbClr val="000000"/>
                          </a:solidFill>
                          <a:effectLst/>
                          <a:latin typeface="Calibri" panose="020F0502020204030204" pitchFamily="34" charset="0"/>
                        </a:rPr>
                        <a:t>Jammu and Kashmir</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155315862</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103272091</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3776059700"/>
                  </a:ext>
                </a:extLst>
              </a:tr>
              <a:tr h="86422">
                <a:tc>
                  <a:txBody>
                    <a:bodyPr/>
                    <a:lstStyle/>
                    <a:p>
                      <a:pPr algn="l" fontAlgn="b"/>
                      <a:r>
                        <a:rPr lang="en-IN" sz="1000" b="0" i="0" u="none" strike="noStrike">
                          <a:solidFill>
                            <a:srgbClr val="000000"/>
                          </a:solidFill>
                          <a:effectLst/>
                          <a:latin typeface="Calibri" panose="020F0502020204030204" pitchFamily="34" charset="0"/>
                        </a:rPr>
                        <a:t>Jharkhand</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197854426</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174143682</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696686549"/>
                  </a:ext>
                </a:extLst>
              </a:tr>
              <a:tr h="86422">
                <a:tc>
                  <a:txBody>
                    <a:bodyPr/>
                    <a:lstStyle/>
                    <a:p>
                      <a:pPr algn="l" fontAlgn="b"/>
                      <a:r>
                        <a:rPr lang="en-IN" sz="1000" b="0" i="0" u="none" strike="noStrike">
                          <a:solidFill>
                            <a:srgbClr val="000000"/>
                          </a:solidFill>
                          <a:effectLst/>
                          <a:latin typeface="Calibri" panose="020F0502020204030204" pitchFamily="34" charset="0"/>
                        </a:rPr>
                        <a:t>Karnataka</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567343701</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575265047</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792508149"/>
                  </a:ext>
                </a:extLst>
              </a:tr>
              <a:tr h="86422">
                <a:tc>
                  <a:txBody>
                    <a:bodyPr/>
                    <a:lstStyle/>
                    <a:p>
                      <a:pPr algn="l" fontAlgn="b"/>
                      <a:r>
                        <a:rPr lang="en-IN" sz="1000" b="0" i="0" u="none" strike="noStrike">
                          <a:solidFill>
                            <a:srgbClr val="000000"/>
                          </a:solidFill>
                          <a:effectLst/>
                          <a:latin typeface="Calibri" panose="020F0502020204030204" pitchFamily="34" charset="0"/>
                        </a:rPr>
                        <a:t>Kerala</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367341380</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423829307</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1481342573"/>
                  </a:ext>
                </a:extLst>
              </a:tr>
              <a:tr h="86422">
                <a:tc>
                  <a:txBody>
                    <a:bodyPr/>
                    <a:lstStyle/>
                    <a:p>
                      <a:pPr algn="l" fontAlgn="b"/>
                      <a:r>
                        <a:rPr lang="en-IN" sz="1000" b="0" i="0" u="none" strike="noStrike">
                          <a:solidFill>
                            <a:srgbClr val="000000"/>
                          </a:solidFill>
                          <a:effectLst/>
                          <a:latin typeface="Calibri" panose="020F0502020204030204" pitchFamily="34" charset="0"/>
                        </a:rPr>
                        <a:t>Ladakh</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6649151</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5529159</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1832568589"/>
                  </a:ext>
                </a:extLst>
              </a:tr>
              <a:tr h="86422">
                <a:tc>
                  <a:txBody>
                    <a:bodyPr/>
                    <a:lstStyle/>
                    <a:p>
                      <a:pPr algn="l" fontAlgn="b"/>
                      <a:r>
                        <a:rPr lang="en-IN" sz="1000" b="0" i="0" u="none" strike="noStrike">
                          <a:solidFill>
                            <a:srgbClr val="000000"/>
                          </a:solidFill>
                          <a:effectLst/>
                          <a:latin typeface="Calibri" panose="020F0502020204030204" pitchFamily="34" charset="0"/>
                        </a:rPr>
                        <a:t>Lakshadweep</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1577941</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1205559</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2325082471"/>
                  </a:ext>
                </a:extLst>
              </a:tr>
              <a:tr h="86422">
                <a:tc>
                  <a:txBody>
                    <a:bodyPr/>
                    <a:lstStyle/>
                    <a:p>
                      <a:pPr algn="l" fontAlgn="b"/>
                      <a:r>
                        <a:rPr lang="en-IN" sz="1000" b="0" i="0" u="none" strike="noStrike">
                          <a:solidFill>
                            <a:srgbClr val="000000"/>
                          </a:solidFill>
                          <a:effectLst/>
                          <a:latin typeface="Calibri" panose="020F0502020204030204" pitchFamily="34" charset="0"/>
                        </a:rPr>
                        <a:t>Madhya Pradesh</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559330137</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461589018</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119552708"/>
                  </a:ext>
                </a:extLst>
              </a:tr>
              <a:tr h="86422">
                <a:tc>
                  <a:txBody>
                    <a:bodyPr/>
                    <a:lstStyle/>
                    <a:p>
                      <a:pPr algn="l" fontAlgn="b"/>
                      <a:r>
                        <a:rPr lang="en-IN" sz="1000" b="0" i="0" u="none" strike="noStrike">
                          <a:solidFill>
                            <a:srgbClr val="000000"/>
                          </a:solidFill>
                          <a:effectLst/>
                          <a:latin typeface="Calibri" panose="020F0502020204030204" pitchFamily="34" charset="0"/>
                        </a:rPr>
                        <a:t>Maharashtra</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966770949</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827976235</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548418599"/>
                  </a:ext>
                </a:extLst>
              </a:tr>
              <a:tr h="86422">
                <a:tc>
                  <a:txBody>
                    <a:bodyPr/>
                    <a:lstStyle/>
                    <a:p>
                      <a:pPr algn="l" fontAlgn="b"/>
                      <a:r>
                        <a:rPr lang="en-IN" sz="1000" b="0" i="0" u="none" strike="noStrike">
                          <a:solidFill>
                            <a:srgbClr val="000000"/>
                          </a:solidFill>
                          <a:effectLst/>
                          <a:latin typeface="Calibri" panose="020F0502020204030204" pitchFamily="34" charset="0"/>
                        </a:rPr>
                        <a:t>Manipur</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19975968</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14754142</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4093891835"/>
                  </a:ext>
                </a:extLst>
              </a:tr>
              <a:tr h="86422">
                <a:tc>
                  <a:txBody>
                    <a:bodyPr/>
                    <a:lstStyle/>
                    <a:p>
                      <a:pPr algn="l" fontAlgn="b"/>
                      <a:r>
                        <a:rPr lang="en-IN" sz="1000" b="0" i="0" u="none" strike="noStrike">
                          <a:solidFill>
                            <a:srgbClr val="000000"/>
                          </a:solidFill>
                          <a:effectLst/>
                          <a:latin typeface="Calibri" panose="020F0502020204030204" pitchFamily="34" charset="0"/>
                        </a:rPr>
                        <a:t>Meghalaya</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18624970</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17042973</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3734563524"/>
                  </a:ext>
                </a:extLst>
              </a:tr>
              <a:tr h="86422">
                <a:tc>
                  <a:txBody>
                    <a:bodyPr/>
                    <a:lstStyle/>
                    <a:p>
                      <a:pPr algn="l" fontAlgn="b"/>
                      <a:r>
                        <a:rPr lang="en-IN" sz="1000" b="0" i="0" u="none" strike="noStrike">
                          <a:solidFill>
                            <a:srgbClr val="000000"/>
                          </a:solidFill>
                          <a:effectLst/>
                          <a:latin typeface="Calibri" panose="020F0502020204030204" pitchFamily="34" charset="0"/>
                        </a:rPr>
                        <a:t>Mizoram</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14107205</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13411957</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4026385736"/>
                  </a:ext>
                </a:extLst>
              </a:tr>
              <a:tr h="86422">
                <a:tc>
                  <a:txBody>
                    <a:bodyPr/>
                    <a:lstStyle/>
                    <a:p>
                      <a:pPr algn="l" fontAlgn="b"/>
                      <a:r>
                        <a:rPr lang="en-IN" sz="1000" b="0" i="0" u="none" strike="noStrike">
                          <a:solidFill>
                            <a:srgbClr val="000000"/>
                          </a:solidFill>
                          <a:effectLst/>
                          <a:latin typeface="Calibri" panose="020F0502020204030204" pitchFamily="34" charset="0"/>
                        </a:rPr>
                        <a:t>Nagaland</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dirty="0">
                          <a:solidFill>
                            <a:srgbClr val="000000"/>
                          </a:solidFill>
                          <a:effectLst/>
                          <a:latin typeface="Calibri" panose="020F0502020204030204" pitchFamily="34" charset="0"/>
                        </a:rPr>
                        <a:t>14066403</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9559207</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157484972"/>
                  </a:ext>
                </a:extLst>
              </a:tr>
              <a:tr h="86422">
                <a:tc>
                  <a:txBody>
                    <a:bodyPr/>
                    <a:lstStyle/>
                    <a:p>
                      <a:pPr algn="l" fontAlgn="b"/>
                      <a:r>
                        <a:rPr lang="en-IN" sz="1000" b="0" i="0" u="none" strike="noStrike">
                          <a:solidFill>
                            <a:srgbClr val="000000"/>
                          </a:solidFill>
                          <a:effectLst/>
                          <a:latin typeface="Calibri" panose="020F0502020204030204" pitchFamily="34" charset="0"/>
                        </a:rPr>
                        <a:t>Odisha</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345643319</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309083171</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1235353562"/>
                  </a:ext>
                </a:extLst>
              </a:tr>
              <a:tr h="86422">
                <a:tc>
                  <a:txBody>
                    <a:bodyPr/>
                    <a:lstStyle/>
                    <a:p>
                      <a:pPr algn="l" fontAlgn="b"/>
                      <a:r>
                        <a:rPr lang="en-IN" sz="1000" b="0" i="0" u="none" strike="noStrike">
                          <a:solidFill>
                            <a:srgbClr val="000000"/>
                          </a:solidFill>
                          <a:effectLst/>
                          <a:latin typeface="Calibri" panose="020F0502020204030204" pitchFamily="34" charset="0"/>
                        </a:rPr>
                        <a:t>Puducherry</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12214797</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11649550</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2854070511"/>
                  </a:ext>
                </a:extLst>
              </a:tr>
              <a:tr h="86422">
                <a:tc>
                  <a:txBody>
                    <a:bodyPr/>
                    <a:lstStyle/>
                    <a:p>
                      <a:pPr algn="l" fontAlgn="b"/>
                      <a:r>
                        <a:rPr lang="en-IN" sz="1000" b="0" i="0" u="none" strike="noStrike">
                          <a:solidFill>
                            <a:srgbClr val="000000"/>
                          </a:solidFill>
                          <a:effectLst/>
                          <a:latin typeface="Calibri" panose="020F0502020204030204" pitchFamily="34" charset="0"/>
                        </a:rPr>
                        <a:t>Punjab</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208079122</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157221402</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2282886648"/>
                  </a:ext>
                </a:extLst>
              </a:tr>
              <a:tr h="86422">
                <a:tc>
                  <a:txBody>
                    <a:bodyPr/>
                    <a:lstStyle/>
                    <a:p>
                      <a:pPr algn="l" fontAlgn="b"/>
                      <a:r>
                        <a:rPr lang="en-IN" sz="1000" b="0" i="0" u="none" strike="noStrike">
                          <a:solidFill>
                            <a:srgbClr val="000000"/>
                          </a:solidFill>
                          <a:effectLst/>
                          <a:latin typeface="Calibri" panose="020F0502020204030204" pitchFamily="34" charset="0"/>
                        </a:rPr>
                        <a:t>Rajasthan</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752840347</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686528394</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1269425943"/>
                  </a:ext>
                </a:extLst>
              </a:tr>
              <a:tr h="86422">
                <a:tc>
                  <a:txBody>
                    <a:bodyPr/>
                    <a:lstStyle/>
                    <a:p>
                      <a:pPr algn="l" fontAlgn="b"/>
                      <a:r>
                        <a:rPr lang="en-IN" sz="1000" b="0" i="0" u="none" strike="noStrike">
                          <a:solidFill>
                            <a:srgbClr val="000000"/>
                          </a:solidFill>
                          <a:effectLst/>
                          <a:latin typeface="Calibri" panose="020F0502020204030204" pitchFamily="34" charset="0"/>
                        </a:rPr>
                        <a:t>Sikkim</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11767345</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10062533</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444376702"/>
                  </a:ext>
                </a:extLst>
              </a:tr>
              <a:tr h="86422">
                <a:tc>
                  <a:txBody>
                    <a:bodyPr/>
                    <a:lstStyle/>
                    <a:p>
                      <a:pPr algn="l" fontAlgn="b"/>
                      <a:r>
                        <a:rPr lang="en-IN" sz="1000" b="0" i="0" u="none" strike="noStrike">
                          <a:solidFill>
                            <a:srgbClr val="000000"/>
                          </a:solidFill>
                          <a:effectLst/>
                          <a:latin typeface="Calibri" panose="020F0502020204030204" pitchFamily="34" charset="0"/>
                        </a:rPr>
                        <a:t>Tamil Nadu</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389248013</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344530055</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2986913485"/>
                  </a:ext>
                </a:extLst>
              </a:tr>
              <a:tr h="86422">
                <a:tc>
                  <a:txBody>
                    <a:bodyPr/>
                    <a:lstStyle/>
                    <a:p>
                      <a:pPr algn="l" fontAlgn="b"/>
                      <a:r>
                        <a:rPr lang="en-IN" sz="1000" b="0" i="0" u="none" strike="noStrike">
                          <a:solidFill>
                            <a:srgbClr val="000000"/>
                          </a:solidFill>
                          <a:effectLst/>
                          <a:latin typeface="Calibri" panose="020F0502020204030204" pitchFamily="34" charset="0"/>
                        </a:rPr>
                        <a:t>Telangana</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273584279</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252868696</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268484409"/>
                  </a:ext>
                </a:extLst>
              </a:tr>
              <a:tr h="86422">
                <a:tc>
                  <a:txBody>
                    <a:bodyPr/>
                    <a:lstStyle/>
                    <a:p>
                      <a:pPr algn="l" fontAlgn="b"/>
                      <a:r>
                        <a:rPr lang="en-IN" sz="1000" b="0" i="0" u="none" strike="noStrike">
                          <a:solidFill>
                            <a:srgbClr val="000000"/>
                          </a:solidFill>
                          <a:effectLst/>
                          <a:latin typeface="Calibri" panose="020F0502020204030204" pitchFamily="34" charset="0"/>
                        </a:rPr>
                        <a:t>Tripura</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64597066</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59814364</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2072891889"/>
                  </a:ext>
                </a:extLst>
              </a:tr>
              <a:tr h="86422">
                <a:tc>
                  <a:txBody>
                    <a:bodyPr/>
                    <a:lstStyle/>
                    <a:p>
                      <a:pPr algn="l" fontAlgn="b"/>
                      <a:r>
                        <a:rPr lang="en-IN" sz="1000" b="0" i="0" u="none" strike="noStrike">
                          <a:solidFill>
                            <a:srgbClr val="000000"/>
                          </a:solidFill>
                          <a:effectLst/>
                          <a:latin typeface="Calibri" panose="020F0502020204030204" pitchFamily="34" charset="0"/>
                        </a:rPr>
                        <a:t>Uttar Pradesh</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900954451</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680487056</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643570132"/>
                  </a:ext>
                </a:extLst>
              </a:tr>
              <a:tr h="86422">
                <a:tc>
                  <a:txBody>
                    <a:bodyPr/>
                    <a:lstStyle/>
                    <a:p>
                      <a:pPr algn="l" fontAlgn="b"/>
                      <a:r>
                        <a:rPr lang="en-IN" sz="1000" b="0" i="0" u="none" strike="noStrike">
                          <a:solidFill>
                            <a:srgbClr val="000000"/>
                          </a:solidFill>
                          <a:effectLst/>
                          <a:latin typeface="Calibri" panose="020F0502020204030204" pitchFamily="34" charset="0"/>
                        </a:rPr>
                        <a:t>Uttarakhand</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117590037</a:t>
                      </a:r>
                    </a:p>
                  </a:txBody>
                  <a:tcPr marL="3163" marR="3163" marT="3163" marB="0" anchor="b">
                    <a:lnL>
                      <a:noFill/>
                    </a:lnL>
                    <a:lnR>
                      <a:noFill/>
                    </a:lnR>
                    <a:lnT>
                      <a:noFill/>
                    </a:lnT>
                    <a:lnB>
                      <a:noFill/>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110130186</a:t>
                      </a:r>
                    </a:p>
                  </a:txBody>
                  <a:tcPr marL="3163" marR="3163" marT="3163" marB="0" anchor="b">
                    <a:lnL>
                      <a:noFill/>
                    </a:lnL>
                    <a:lnR>
                      <a:noFill/>
                    </a:lnR>
                    <a:lnT>
                      <a:noFill/>
                    </a:lnT>
                    <a:lnB>
                      <a:noFill/>
                    </a:lnB>
                    <a:solidFill>
                      <a:srgbClr val="FFD966"/>
                    </a:solidFill>
                  </a:tcPr>
                </a:tc>
                <a:extLst>
                  <a:ext uri="{0D108BD9-81ED-4DB2-BD59-A6C34878D82A}">
                    <a16:rowId xmlns:a16="http://schemas.microsoft.com/office/drawing/2014/main" val="2800058891"/>
                  </a:ext>
                </a:extLst>
              </a:tr>
              <a:tr h="86422">
                <a:tc>
                  <a:txBody>
                    <a:bodyPr/>
                    <a:lstStyle/>
                    <a:p>
                      <a:pPr algn="l" fontAlgn="b"/>
                      <a:r>
                        <a:rPr lang="en-IN" sz="1000" b="0" i="0" u="none" strike="noStrike">
                          <a:solidFill>
                            <a:srgbClr val="000000"/>
                          </a:solidFill>
                          <a:effectLst/>
                          <a:latin typeface="Calibri" panose="020F0502020204030204" pitchFamily="34" charset="0"/>
                        </a:rPr>
                        <a:t>West Bengal</a:t>
                      </a:r>
                    </a:p>
                  </a:txBody>
                  <a:tcPr marL="3163" marR="3163" marT="3163"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656425536</a:t>
                      </a:r>
                    </a:p>
                  </a:txBody>
                  <a:tcPr marL="3163" marR="3163" marT="3163"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r" fontAlgn="b"/>
                      <a:r>
                        <a:rPr lang="en-IN" sz="1000" b="0" i="0" u="none" strike="noStrike">
                          <a:solidFill>
                            <a:srgbClr val="000000"/>
                          </a:solidFill>
                          <a:effectLst/>
                          <a:latin typeface="Calibri" panose="020F0502020204030204" pitchFamily="34" charset="0"/>
                        </a:rPr>
                        <a:t>532128855</a:t>
                      </a:r>
                    </a:p>
                  </a:txBody>
                  <a:tcPr marL="3163" marR="3163" marT="3163"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3371950801"/>
                  </a:ext>
                </a:extLst>
              </a:tr>
              <a:tr h="86422">
                <a:tc>
                  <a:txBody>
                    <a:bodyPr/>
                    <a:lstStyle/>
                    <a:p>
                      <a:pPr algn="l" fontAlgn="b"/>
                      <a:r>
                        <a:rPr lang="en-IN" sz="1000" b="1" i="0" u="none" strike="noStrike">
                          <a:solidFill>
                            <a:srgbClr val="000000"/>
                          </a:solidFill>
                          <a:effectLst/>
                          <a:latin typeface="Calibri" panose="020F0502020204030204" pitchFamily="34" charset="0"/>
                        </a:rPr>
                        <a:t>Grand Total</a:t>
                      </a:r>
                    </a:p>
                  </a:txBody>
                  <a:tcPr marL="3163" marR="3163" marT="3163"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000" b="1" i="0" u="none" strike="noStrike">
                          <a:solidFill>
                            <a:srgbClr val="000000"/>
                          </a:solidFill>
                          <a:effectLst/>
                          <a:latin typeface="Calibri" panose="020F0502020204030204" pitchFamily="34" charset="0"/>
                        </a:rPr>
                        <a:t>18579894484</a:t>
                      </a:r>
                    </a:p>
                  </a:txBody>
                  <a:tcPr marL="3163" marR="3163" marT="3163"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000" b="1" i="0" u="none" strike="noStrike" dirty="0">
                          <a:solidFill>
                            <a:srgbClr val="000000"/>
                          </a:solidFill>
                          <a:effectLst/>
                          <a:latin typeface="Calibri" panose="020F0502020204030204" pitchFamily="34" charset="0"/>
                        </a:rPr>
                        <a:t>16340809968</a:t>
                      </a:r>
                    </a:p>
                  </a:txBody>
                  <a:tcPr marL="3163" marR="3163" marT="3163"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841796454"/>
                  </a:ext>
                </a:extLst>
              </a:tr>
            </a:tbl>
          </a:graphicData>
        </a:graphic>
      </p:graphicFrame>
      <p:pic>
        <p:nvPicPr>
          <p:cNvPr id="4" name="Graphic 3">
            <a:extLst>
              <a:ext uri="{FF2B5EF4-FFF2-40B4-BE49-F238E27FC236}">
                <a16:creationId xmlns:a16="http://schemas.microsoft.com/office/drawing/2014/main" id="{97510F27-D44B-4606-888F-CAA6471ACB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96126" y="327516"/>
            <a:ext cx="2564090" cy="3452004"/>
          </a:xfrm>
          <a:prstGeom prst="rect">
            <a:avLst/>
          </a:prstGeom>
        </p:spPr>
      </p:pic>
      <p:graphicFrame>
        <p:nvGraphicFramePr>
          <p:cNvPr id="5" name="Chart 4">
            <a:extLst>
              <a:ext uri="{FF2B5EF4-FFF2-40B4-BE49-F238E27FC236}">
                <a16:creationId xmlns:a16="http://schemas.microsoft.com/office/drawing/2014/main" id="{75175690-E252-4C87-8333-42EFA49BC22A}"/>
              </a:ext>
            </a:extLst>
          </p:cNvPr>
          <p:cNvGraphicFramePr>
            <a:graphicFrameLocks/>
          </p:cNvGraphicFramePr>
          <p:nvPr>
            <p:extLst>
              <p:ext uri="{D42A27DB-BD31-4B8C-83A1-F6EECF244321}">
                <p14:modId xmlns:p14="http://schemas.microsoft.com/office/powerpoint/2010/main" val="2820876984"/>
              </p:ext>
            </p:extLst>
          </p:nvPr>
        </p:nvGraphicFramePr>
        <p:xfrm>
          <a:off x="7189470" y="3948958"/>
          <a:ext cx="4821555" cy="224246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9922CC30-CB2E-4798-BFDB-F3922B451F54}"/>
              </a:ext>
            </a:extLst>
          </p:cNvPr>
          <p:cNvSpPr txBox="1"/>
          <p:nvPr/>
        </p:nvSpPr>
        <p:spPr>
          <a:xfrm>
            <a:off x="9834880" y="690880"/>
            <a:ext cx="2176145" cy="175432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Total number of Male vaccinated is 18579894484 and total number of female vaccinated is 16340809968</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3041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65FE9D5-A9D6-4A16-94C8-CE2B5EE8668A}"/>
              </a:ext>
            </a:extLst>
          </p:cNvPr>
          <p:cNvGraphicFramePr>
            <a:graphicFrameLocks noGrp="1"/>
          </p:cNvGraphicFramePr>
          <p:nvPr>
            <p:extLst>
              <p:ext uri="{D42A27DB-BD31-4B8C-83A1-F6EECF244321}">
                <p14:modId xmlns:p14="http://schemas.microsoft.com/office/powerpoint/2010/main" val="3305313404"/>
              </p:ext>
            </p:extLst>
          </p:nvPr>
        </p:nvGraphicFramePr>
        <p:xfrm>
          <a:off x="0" y="0"/>
          <a:ext cx="8192931" cy="6357790"/>
        </p:xfrm>
        <a:graphic>
          <a:graphicData uri="http://schemas.openxmlformats.org/drawingml/2006/table">
            <a:tbl>
              <a:tblPr/>
              <a:tblGrid>
                <a:gridCol w="1275715">
                  <a:extLst>
                    <a:ext uri="{9D8B030D-6E8A-4147-A177-3AD203B41FA5}">
                      <a16:colId xmlns:a16="http://schemas.microsoft.com/office/drawing/2014/main" val="2487876351"/>
                    </a:ext>
                  </a:extLst>
                </a:gridCol>
                <a:gridCol w="1166369">
                  <a:extLst>
                    <a:ext uri="{9D8B030D-6E8A-4147-A177-3AD203B41FA5}">
                      <a16:colId xmlns:a16="http://schemas.microsoft.com/office/drawing/2014/main" val="679673104"/>
                    </a:ext>
                  </a:extLst>
                </a:gridCol>
                <a:gridCol w="1911549">
                  <a:extLst>
                    <a:ext uri="{9D8B030D-6E8A-4147-A177-3AD203B41FA5}">
                      <a16:colId xmlns:a16="http://schemas.microsoft.com/office/drawing/2014/main" val="2919473510"/>
                    </a:ext>
                  </a:extLst>
                </a:gridCol>
                <a:gridCol w="1854850">
                  <a:extLst>
                    <a:ext uri="{9D8B030D-6E8A-4147-A177-3AD203B41FA5}">
                      <a16:colId xmlns:a16="http://schemas.microsoft.com/office/drawing/2014/main" val="3148739962"/>
                    </a:ext>
                  </a:extLst>
                </a:gridCol>
                <a:gridCol w="1984448">
                  <a:extLst>
                    <a:ext uri="{9D8B030D-6E8A-4147-A177-3AD203B41FA5}">
                      <a16:colId xmlns:a16="http://schemas.microsoft.com/office/drawing/2014/main" val="995395678"/>
                    </a:ext>
                  </a:extLst>
                </a:gridCol>
              </a:tblGrid>
              <a:tr h="270258">
                <a:tc gridSpan="2">
                  <a:txBody>
                    <a:bodyPr/>
                    <a:lstStyle/>
                    <a:p>
                      <a:pPr algn="l" fontAlgn="ctr"/>
                      <a:r>
                        <a:rPr lang="en-US" sz="900" b="0" i="0" u="none" strike="noStrike">
                          <a:solidFill>
                            <a:srgbClr val="000000"/>
                          </a:solidFill>
                          <a:effectLst/>
                          <a:latin typeface="Liberation Mono"/>
                        </a:rPr>
                        <a:t>Covaxin and Covishield Vaccination and Doses administered vs People Vaccinated</a:t>
                      </a:r>
                    </a:p>
                  </a:txBody>
                  <a:tcPr marL="3098" marR="3098" marT="3098" marB="0" anchor="ctr">
                    <a:lnL>
                      <a:noFill/>
                    </a:lnL>
                    <a:lnR>
                      <a:noFill/>
                    </a:lnR>
                    <a:lnT>
                      <a:noFill/>
                    </a:lnT>
                    <a:lnB>
                      <a:noFill/>
                    </a:lnB>
                    <a:solidFill>
                      <a:srgbClr val="FFFF00"/>
                    </a:solidFill>
                  </a:tcPr>
                </a:tc>
                <a:tc hMerge="1">
                  <a:txBody>
                    <a:bodyPr/>
                    <a:lstStyle/>
                    <a:p>
                      <a:endParaRPr lang="en-IN"/>
                    </a:p>
                  </a:txBody>
                  <a:tcPr/>
                </a:tc>
                <a:tc>
                  <a:txBody>
                    <a:bodyPr/>
                    <a:lstStyle/>
                    <a:p>
                      <a:pPr algn="l" fontAlgn="b"/>
                      <a:r>
                        <a:rPr lang="en-IN" sz="900" b="0" i="0" u="none" strike="noStrike">
                          <a:solidFill>
                            <a:srgbClr val="000000"/>
                          </a:solidFill>
                          <a:effectLst/>
                          <a:latin typeface="Calibri" panose="020F0502020204030204" pitchFamily="34" charset="0"/>
                        </a:rPr>
                        <a:t> </a:t>
                      </a:r>
                    </a:p>
                  </a:txBody>
                  <a:tcPr marL="3098" marR="3098" marT="3098" marB="0" anchor="b">
                    <a:lnL>
                      <a:noFill/>
                    </a:lnL>
                    <a:lnR>
                      <a:noFill/>
                    </a:lnR>
                    <a:lnT>
                      <a:noFill/>
                    </a:lnT>
                    <a:lnB>
                      <a:noFill/>
                    </a:lnB>
                    <a:solidFill>
                      <a:srgbClr val="00B0F0"/>
                    </a:solidFill>
                  </a:tcPr>
                </a:tc>
                <a:tc>
                  <a:txBody>
                    <a:bodyPr/>
                    <a:lstStyle/>
                    <a:p>
                      <a:pPr algn="l" fontAlgn="b"/>
                      <a:r>
                        <a:rPr lang="en-IN" sz="900" b="0" i="0" u="none" strike="noStrike">
                          <a:solidFill>
                            <a:srgbClr val="000000"/>
                          </a:solidFill>
                          <a:effectLst/>
                          <a:latin typeface="Calibri" panose="020F0502020204030204" pitchFamily="34" charset="0"/>
                        </a:rPr>
                        <a:t> </a:t>
                      </a:r>
                    </a:p>
                  </a:txBody>
                  <a:tcPr marL="3098" marR="3098" marT="3098" marB="0" anchor="b">
                    <a:lnL>
                      <a:noFill/>
                    </a:lnL>
                    <a:lnR>
                      <a:noFill/>
                    </a:lnR>
                    <a:lnT>
                      <a:noFill/>
                    </a:lnT>
                    <a:lnB>
                      <a:noFill/>
                    </a:lnB>
                    <a:solidFill>
                      <a:srgbClr val="00B0F0"/>
                    </a:solidFill>
                  </a:tcPr>
                </a:tc>
                <a:tc>
                  <a:txBody>
                    <a:bodyPr/>
                    <a:lstStyle/>
                    <a:p>
                      <a:pPr algn="l" fontAlgn="b"/>
                      <a:r>
                        <a:rPr lang="en-IN" sz="900" b="0" i="0" u="none" strike="noStrike">
                          <a:solidFill>
                            <a:srgbClr val="000000"/>
                          </a:solidFill>
                          <a:effectLst/>
                          <a:latin typeface="Calibri" panose="020F0502020204030204" pitchFamily="34" charset="0"/>
                        </a:rPr>
                        <a:t> </a:t>
                      </a:r>
                    </a:p>
                  </a:txBody>
                  <a:tcPr marL="3098" marR="3098" marT="3098" marB="0" anchor="b">
                    <a:lnL>
                      <a:noFill/>
                    </a:lnL>
                    <a:lnR>
                      <a:noFill/>
                    </a:lnR>
                    <a:lnT>
                      <a:noFill/>
                    </a:lnT>
                    <a:lnB>
                      <a:noFill/>
                    </a:lnB>
                    <a:solidFill>
                      <a:srgbClr val="00B0F0"/>
                    </a:solidFill>
                  </a:tcPr>
                </a:tc>
                <a:extLst>
                  <a:ext uri="{0D108BD9-81ED-4DB2-BD59-A6C34878D82A}">
                    <a16:rowId xmlns:a16="http://schemas.microsoft.com/office/drawing/2014/main" val="3439406284"/>
                  </a:ext>
                </a:extLst>
              </a:tr>
              <a:tr h="136638">
                <a:tc>
                  <a:txBody>
                    <a:bodyPr/>
                    <a:lstStyle/>
                    <a:p>
                      <a:pPr algn="l" fontAlgn="ctr"/>
                      <a:r>
                        <a:rPr lang="en-IN" sz="900" b="0" i="0" u="none" strike="noStrike">
                          <a:solidFill>
                            <a:srgbClr val="000000"/>
                          </a:solidFill>
                          <a:effectLst/>
                          <a:latin typeface="Liberation Mono"/>
                        </a:rPr>
                        <a:t> </a:t>
                      </a:r>
                    </a:p>
                  </a:txBody>
                  <a:tcPr marL="3098" marR="3098" marT="3098" marB="0" anchor="ctr">
                    <a:lnL>
                      <a:noFill/>
                    </a:lnL>
                    <a:lnR>
                      <a:noFill/>
                    </a:lnR>
                    <a:lnT>
                      <a:noFill/>
                    </a:lnT>
                    <a:lnB>
                      <a:noFill/>
                    </a:lnB>
                    <a:solidFill>
                      <a:srgbClr val="00B0F0"/>
                    </a:solidFill>
                  </a:tcPr>
                </a:tc>
                <a:tc>
                  <a:txBody>
                    <a:bodyPr/>
                    <a:lstStyle/>
                    <a:p>
                      <a:pPr algn="l" fontAlgn="b"/>
                      <a:r>
                        <a:rPr lang="en-IN" sz="900" b="0" i="0" u="none" strike="noStrike">
                          <a:solidFill>
                            <a:srgbClr val="000000"/>
                          </a:solidFill>
                          <a:effectLst/>
                          <a:latin typeface="Calibri" panose="020F0502020204030204" pitchFamily="34" charset="0"/>
                        </a:rPr>
                        <a:t> </a:t>
                      </a:r>
                    </a:p>
                  </a:txBody>
                  <a:tcPr marL="3098" marR="3098" marT="3098" marB="0" anchor="b">
                    <a:lnL>
                      <a:noFill/>
                    </a:lnL>
                    <a:lnR>
                      <a:noFill/>
                    </a:lnR>
                    <a:lnT>
                      <a:noFill/>
                    </a:lnT>
                    <a:lnB>
                      <a:noFill/>
                    </a:lnB>
                    <a:solidFill>
                      <a:srgbClr val="00B0F0"/>
                    </a:solidFill>
                  </a:tcPr>
                </a:tc>
                <a:tc>
                  <a:txBody>
                    <a:bodyPr/>
                    <a:lstStyle/>
                    <a:p>
                      <a:pPr algn="l" fontAlgn="b"/>
                      <a:r>
                        <a:rPr lang="en-IN" sz="900" b="0" i="0" u="none" strike="noStrike">
                          <a:solidFill>
                            <a:srgbClr val="000000"/>
                          </a:solidFill>
                          <a:effectLst/>
                          <a:latin typeface="Calibri" panose="020F0502020204030204" pitchFamily="34" charset="0"/>
                        </a:rPr>
                        <a:t> </a:t>
                      </a:r>
                    </a:p>
                  </a:txBody>
                  <a:tcPr marL="3098" marR="3098" marT="3098" marB="0" anchor="b">
                    <a:lnL>
                      <a:noFill/>
                    </a:lnL>
                    <a:lnR>
                      <a:noFill/>
                    </a:lnR>
                    <a:lnT>
                      <a:noFill/>
                    </a:lnT>
                    <a:lnB>
                      <a:noFill/>
                    </a:lnB>
                    <a:solidFill>
                      <a:srgbClr val="00B0F0"/>
                    </a:solidFill>
                  </a:tcPr>
                </a:tc>
                <a:tc>
                  <a:txBody>
                    <a:bodyPr/>
                    <a:lstStyle/>
                    <a:p>
                      <a:pPr algn="l" fontAlgn="b"/>
                      <a:r>
                        <a:rPr lang="en-IN" sz="900" b="0" i="0" u="none" strike="noStrike">
                          <a:solidFill>
                            <a:srgbClr val="000000"/>
                          </a:solidFill>
                          <a:effectLst/>
                          <a:latin typeface="Calibri" panose="020F0502020204030204" pitchFamily="34" charset="0"/>
                        </a:rPr>
                        <a:t> </a:t>
                      </a:r>
                    </a:p>
                  </a:txBody>
                  <a:tcPr marL="3098" marR="3098" marT="3098" marB="0" anchor="b">
                    <a:lnL>
                      <a:noFill/>
                    </a:lnL>
                    <a:lnR>
                      <a:noFill/>
                    </a:lnR>
                    <a:lnT>
                      <a:noFill/>
                    </a:lnT>
                    <a:lnB>
                      <a:noFill/>
                    </a:lnB>
                    <a:solidFill>
                      <a:srgbClr val="00B0F0"/>
                    </a:solidFill>
                  </a:tcPr>
                </a:tc>
                <a:tc>
                  <a:txBody>
                    <a:bodyPr/>
                    <a:lstStyle/>
                    <a:p>
                      <a:pPr algn="l" fontAlgn="b"/>
                      <a:r>
                        <a:rPr lang="en-IN" sz="900" b="0" i="0" u="none" strike="noStrike">
                          <a:solidFill>
                            <a:srgbClr val="000000"/>
                          </a:solidFill>
                          <a:effectLst/>
                          <a:latin typeface="Calibri" panose="020F0502020204030204" pitchFamily="34" charset="0"/>
                        </a:rPr>
                        <a:t> </a:t>
                      </a:r>
                    </a:p>
                  </a:txBody>
                  <a:tcPr marL="3098" marR="3098" marT="3098" marB="0" anchor="b">
                    <a:lnL>
                      <a:noFill/>
                    </a:lnL>
                    <a:lnR>
                      <a:noFill/>
                    </a:lnR>
                    <a:lnT>
                      <a:noFill/>
                    </a:lnT>
                    <a:lnB>
                      <a:noFill/>
                    </a:lnB>
                    <a:solidFill>
                      <a:srgbClr val="00B0F0"/>
                    </a:solidFill>
                  </a:tcPr>
                </a:tc>
                <a:extLst>
                  <a:ext uri="{0D108BD9-81ED-4DB2-BD59-A6C34878D82A}">
                    <a16:rowId xmlns:a16="http://schemas.microsoft.com/office/drawing/2014/main" val="3952930094"/>
                  </a:ext>
                </a:extLst>
              </a:tr>
              <a:tr h="270258">
                <a:tc>
                  <a:txBody>
                    <a:bodyPr/>
                    <a:lstStyle/>
                    <a:p>
                      <a:pPr algn="l" fontAlgn="b"/>
                      <a:r>
                        <a:rPr lang="en-IN" sz="900" b="1" i="0" u="none" strike="noStrike">
                          <a:solidFill>
                            <a:srgbClr val="000000"/>
                          </a:solidFill>
                          <a:effectLst/>
                          <a:latin typeface="Calibri" panose="020F0502020204030204" pitchFamily="34" charset="0"/>
                        </a:rPr>
                        <a:t>STATE</a:t>
                      </a:r>
                    </a:p>
                  </a:txBody>
                  <a:tcPr marL="3098" marR="3098" marT="3098"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US" sz="900" b="1" i="0" u="none" strike="noStrike">
                          <a:solidFill>
                            <a:srgbClr val="000000"/>
                          </a:solidFill>
                          <a:effectLst/>
                          <a:latin typeface="Calibri" panose="020F0502020204030204" pitchFamily="34" charset="0"/>
                        </a:rPr>
                        <a:t>Sum of Total Doses Administered</a:t>
                      </a:r>
                    </a:p>
                  </a:txBody>
                  <a:tcPr marL="3098" marR="3098" marT="3098"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US" sz="900" b="1" i="0" u="none" strike="noStrike">
                          <a:solidFill>
                            <a:srgbClr val="000000"/>
                          </a:solidFill>
                          <a:effectLst/>
                          <a:latin typeface="Calibri" panose="020F0502020204030204" pitchFamily="34" charset="0"/>
                        </a:rPr>
                        <a:t>Sum of Total Individuals Vaccinated</a:t>
                      </a:r>
                    </a:p>
                  </a:txBody>
                  <a:tcPr marL="3098" marR="3098" marT="3098"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US" sz="900" b="1" i="0" u="none" strike="noStrike">
                          <a:solidFill>
                            <a:srgbClr val="000000"/>
                          </a:solidFill>
                          <a:effectLst/>
                          <a:latin typeface="Calibri" panose="020F0502020204030204" pitchFamily="34" charset="0"/>
                        </a:rPr>
                        <a:t>Sum of Total Covaxin Administered</a:t>
                      </a:r>
                    </a:p>
                  </a:txBody>
                  <a:tcPr marL="3098" marR="3098" marT="3098"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US" sz="900" b="1" i="0" u="none" strike="noStrike">
                          <a:solidFill>
                            <a:srgbClr val="000000"/>
                          </a:solidFill>
                          <a:effectLst/>
                          <a:latin typeface="Calibri" panose="020F0502020204030204" pitchFamily="34" charset="0"/>
                        </a:rPr>
                        <a:t>Sum of Total CoviShield Administered</a:t>
                      </a:r>
                    </a:p>
                  </a:txBody>
                  <a:tcPr marL="3098" marR="3098" marT="3098"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4173052518"/>
                  </a:ext>
                </a:extLst>
              </a:tr>
              <a:tr h="270258">
                <a:tc>
                  <a:txBody>
                    <a:bodyPr/>
                    <a:lstStyle/>
                    <a:p>
                      <a:pPr algn="l" fontAlgn="b"/>
                      <a:r>
                        <a:rPr lang="en-IN" sz="900" b="0" i="0" u="none" strike="noStrike">
                          <a:solidFill>
                            <a:srgbClr val="000000"/>
                          </a:solidFill>
                          <a:effectLst/>
                          <a:latin typeface="Calibri" panose="020F0502020204030204" pitchFamily="34" charset="0"/>
                        </a:rPr>
                        <a:t>Andaman and Nicobar Islands</a:t>
                      </a:r>
                    </a:p>
                  </a:txBody>
                  <a:tcPr marL="3098" marR="3098" marT="3098"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11328986</a:t>
                      </a:r>
                    </a:p>
                  </a:txBody>
                  <a:tcPr marL="3098" marR="3098" marT="3098"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9942734</a:t>
                      </a:r>
                    </a:p>
                  </a:txBody>
                  <a:tcPr marL="3098" marR="3098" marT="3098"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0</a:t>
                      </a:r>
                    </a:p>
                  </a:txBody>
                  <a:tcPr marL="3098" marR="3098" marT="3098"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11296006</a:t>
                      </a:r>
                    </a:p>
                  </a:txBody>
                  <a:tcPr marL="3098" marR="3098" marT="3098"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2177278402"/>
                  </a:ext>
                </a:extLst>
              </a:tr>
              <a:tr h="136638">
                <a:tc>
                  <a:txBody>
                    <a:bodyPr/>
                    <a:lstStyle/>
                    <a:p>
                      <a:pPr algn="l" fontAlgn="b"/>
                      <a:r>
                        <a:rPr lang="en-IN" sz="900" b="0" i="0" u="none" strike="noStrike">
                          <a:solidFill>
                            <a:srgbClr val="000000"/>
                          </a:solidFill>
                          <a:effectLst/>
                          <a:latin typeface="Calibri" panose="020F0502020204030204" pitchFamily="34" charset="0"/>
                        </a:rPr>
                        <a:t>Andhra Pradesh</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912176783</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716034336</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155998977</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753363528</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819578696"/>
                  </a:ext>
                </a:extLst>
              </a:tr>
              <a:tr h="136638">
                <a:tc>
                  <a:txBody>
                    <a:bodyPr/>
                    <a:lstStyle/>
                    <a:p>
                      <a:pPr algn="l" fontAlgn="b"/>
                      <a:r>
                        <a:rPr lang="en-IN" sz="900" b="0" i="0" u="none" strike="noStrike">
                          <a:solidFill>
                            <a:srgbClr val="000000"/>
                          </a:solidFill>
                          <a:effectLst/>
                          <a:latin typeface="Calibri" panose="020F0502020204030204" pitchFamily="34" charset="0"/>
                        </a:rPr>
                        <a:t>Arunachal Pradesh</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33915468</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27207820</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1820</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33778691</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4203953378"/>
                  </a:ext>
                </a:extLst>
              </a:tr>
              <a:tr h="136638">
                <a:tc>
                  <a:txBody>
                    <a:bodyPr/>
                    <a:lstStyle/>
                    <a:p>
                      <a:pPr algn="l" fontAlgn="b"/>
                      <a:r>
                        <a:rPr lang="en-IN" sz="900" b="0" i="0" u="none" strike="noStrike">
                          <a:solidFill>
                            <a:srgbClr val="000000"/>
                          </a:solidFill>
                          <a:effectLst/>
                          <a:latin typeface="Calibri" panose="020F0502020204030204" pitchFamily="34" charset="0"/>
                        </a:rPr>
                        <a:t>Assam</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383430299</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311510720</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68953907</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313925975</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2931770466"/>
                  </a:ext>
                </a:extLst>
              </a:tr>
              <a:tr h="136638">
                <a:tc>
                  <a:txBody>
                    <a:bodyPr/>
                    <a:lstStyle/>
                    <a:p>
                      <a:pPr algn="l" fontAlgn="b"/>
                      <a:r>
                        <a:rPr lang="en-IN" sz="900" b="0" i="0" u="none" strike="noStrike">
                          <a:solidFill>
                            <a:srgbClr val="000000"/>
                          </a:solidFill>
                          <a:effectLst/>
                          <a:latin typeface="Calibri" panose="020F0502020204030204" pitchFamily="34" charset="0"/>
                        </a:rPr>
                        <a:t>Bihar</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981851927</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830004925</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77972516</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902049317</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1548129475"/>
                  </a:ext>
                </a:extLst>
              </a:tr>
              <a:tr h="136638">
                <a:tc>
                  <a:txBody>
                    <a:bodyPr/>
                    <a:lstStyle/>
                    <a:p>
                      <a:pPr algn="l" fontAlgn="b"/>
                      <a:r>
                        <a:rPr lang="en-IN" sz="900" b="0" i="0" u="none" strike="noStrike">
                          <a:solidFill>
                            <a:srgbClr val="000000"/>
                          </a:solidFill>
                          <a:effectLst/>
                          <a:latin typeface="Calibri" panose="020F0502020204030204" pitchFamily="34" charset="0"/>
                        </a:rPr>
                        <a:t>Chandigarh</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31023221</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25032505</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20089</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30969272</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4044136404"/>
                  </a:ext>
                </a:extLst>
              </a:tr>
              <a:tr h="136638">
                <a:tc>
                  <a:txBody>
                    <a:bodyPr/>
                    <a:lstStyle/>
                    <a:p>
                      <a:pPr algn="l" fontAlgn="b"/>
                      <a:r>
                        <a:rPr lang="en-IN" sz="900" b="0" i="0" u="none" strike="noStrike">
                          <a:solidFill>
                            <a:srgbClr val="000000"/>
                          </a:solidFill>
                          <a:effectLst/>
                          <a:latin typeface="Calibri" panose="020F0502020204030204" pitchFamily="34" charset="0"/>
                        </a:rPr>
                        <a:t>Chhattisgarh</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614988398</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517114289</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20137520</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dirty="0">
                          <a:solidFill>
                            <a:srgbClr val="000000"/>
                          </a:solidFill>
                          <a:effectLst/>
                          <a:latin typeface="Calibri" panose="020F0502020204030204" pitchFamily="34" charset="0"/>
                        </a:rPr>
                        <a:t>593696922</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2475050433"/>
                  </a:ext>
                </a:extLst>
              </a:tr>
              <a:tr h="270258">
                <a:tc>
                  <a:txBody>
                    <a:bodyPr/>
                    <a:lstStyle/>
                    <a:p>
                      <a:pPr algn="l" fontAlgn="b"/>
                      <a:r>
                        <a:rPr lang="en-US" sz="900" b="0" i="0" u="none" strike="noStrike">
                          <a:solidFill>
                            <a:srgbClr val="000000"/>
                          </a:solidFill>
                          <a:effectLst/>
                          <a:latin typeface="Calibri" panose="020F0502020204030204" pitchFamily="34" charset="0"/>
                        </a:rPr>
                        <a:t>Dadra and Nagar Haveli and Daman and Diu</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18260124</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16009176</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216</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dirty="0">
                          <a:solidFill>
                            <a:srgbClr val="000000"/>
                          </a:solidFill>
                          <a:effectLst/>
                          <a:latin typeface="Calibri" panose="020F0502020204030204" pitchFamily="34" charset="0"/>
                        </a:rPr>
                        <a:t>18244317</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1882921851"/>
                  </a:ext>
                </a:extLst>
              </a:tr>
              <a:tr h="136638">
                <a:tc>
                  <a:txBody>
                    <a:bodyPr/>
                    <a:lstStyle/>
                    <a:p>
                      <a:pPr algn="l" fontAlgn="b"/>
                      <a:r>
                        <a:rPr lang="en-IN" sz="900" b="0" i="0" u="none" strike="noStrike">
                          <a:solidFill>
                            <a:srgbClr val="000000"/>
                          </a:solidFill>
                          <a:effectLst/>
                          <a:latin typeface="Calibri" panose="020F0502020204030204" pitchFamily="34" charset="0"/>
                        </a:rPr>
                        <a:t>Delhi</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484044354</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378882235</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139775575</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343431470</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4209036508"/>
                  </a:ext>
                </a:extLst>
              </a:tr>
              <a:tr h="136638">
                <a:tc>
                  <a:txBody>
                    <a:bodyPr/>
                    <a:lstStyle/>
                    <a:p>
                      <a:pPr algn="l" fontAlgn="b"/>
                      <a:r>
                        <a:rPr lang="en-IN" sz="900" b="0" i="0" u="none" strike="noStrike">
                          <a:solidFill>
                            <a:srgbClr val="000000"/>
                          </a:solidFill>
                          <a:effectLst/>
                          <a:latin typeface="Calibri" panose="020F0502020204030204" pitchFamily="34" charset="0"/>
                        </a:rPr>
                        <a:t>Goa</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50051368</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41881842</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625054</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49361534</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1775210871"/>
                  </a:ext>
                </a:extLst>
              </a:tr>
              <a:tr h="136638">
                <a:tc>
                  <a:txBody>
                    <a:bodyPr/>
                    <a:lstStyle/>
                    <a:p>
                      <a:pPr algn="l" fontAlgn="b"/>
                      <a:r>
                        <a:rPr lang="en-IN" sz="900" b="0" i="0" u="none" strike="noStrike">
                          <a:solidFill>
                            <a:srgbClr val="000000"/>
                          </a:solidFill>
                          <a:effectLst/>
                          <a:latin typeface="Calibri" panose="020F0502020204030204" pitchFamily="34" charset="0"/>
                        </a:rPr>
                        <a:t>Gujarat</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1665839883</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1320172816</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190944782</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1471653056</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1264593510"/>
                  </a:ext>
                </a:extLst>
              </a:tr>
              <a:tr h="136638">
                <a:tc>
                  <a:txBody>
                    <a:bodyPr/>
                    <a:lstStyle/>
                    <a:p>
                      <a:pPr algn="l" fontAlgn="b"/>
                      <a:r>
                        <a:rPr lang="en-IN" sz="900" b="0" i="0" u="none" strike="noStrike">
                          <a:solidFill>
                            <a:srgbClr val="000000"/>
                          </a:solidFill>
                          <a:effectLst/>
                          <a:latin typeface="Calibri" panose="020F0502020204030204" pitchFamily="34" charset="0"/>
                        </a:rPr>
                        <a:t>Haryana</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536137585</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453956778</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72959714</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462109115</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1611805068"/>
                  </a:ext>
                </a:extLst>
              </a:tr>
              <a:tr h="198830">
                <a:tc>
                  <a:txBody>
                    <a:bodyPr/>
                    <a:lstStyle/>
                    <a:p>
                      <a:pPr algn="l" fontAlgn="b"/>
                      <a:r>
                        <a:rPr lang="en-IN" sz="900" b="0" i="0" u="none" strike="noStrike">
                          <a:solidFill>
                            <a:srgbClr val="000000"/>
                          </a:solidFill>
                          <a:effectLst/>
                          <a:latin typeface="Calibri" panose="020F0502020204030204" pitchFamily="34" charset="0"/>
                        </a:rPr>
                        <a:t>Himachal Pradesh</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224816467</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189548517</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25713</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224286633</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1618073845"/>
                  </a:ext>
                </a:extLst>
              </a:tr>
              <a:tr h="136638">
                <a:tc>
                  <a:txBody>
                    <a:bodyPr/>
                    <a:lstStyle/>
                    <a:p>
                      <a:pPr algn="l" fontAlgn="b"/>
                      <a:r>
                        <a:rPr lang="en-IN" sz="900" b="0" i="0" u="none" strike="noStrike">
                          <a:solidFill>
                            <a:srgbClr val="000000"/>
                          </a:solidFill>
                          <a:effectLst/>
                          <a:latin typeface="Calibri" panose="020F0502020204030204" pitchFamily="34" charset="0"/>
                        </a:rPr>
                        <a:t>India</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20410132525</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16754776975</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2204448108</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18160886892</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1852102650"/>
                  </a:ext>
                </a:extLst>
              </a:tr>
              <a:tr h="136638">
                <a:tc>
                  <a:txBody>
                    <a:bodyPr/>
                    <a:lstStyle/>
                    <a:p>
                      <a:pPr algn="l" fontAlgn="b"/>
                      <a:r>
                        <a:rPr lang="en-IN" sz="900" b="0" i="0" u="none" strike="noStrike">
                          <a:solidFill>
                            <a:srgbClr val="000000"/>
                          </a:solidFill>
                          <a:effectLst/>
                          <a:latin typeface="Calibri" panose="020F0502020204030204" pitchFamily="34" charset="0"/>
                        </a:rPr>
                        <a:t>Jammu and Kashmir</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297592817</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250248591</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4041629</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293261749</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3662023771"/>
                  </a:ext>
                </a:extLst>
              </a:tr>
              <a:tr h="136638">
                <a:tc>
                  <a:txBody>
                    <a:bodyPr/>
                    <a:lstStyle/>
                    <a:p>
                      <a:pPr algn="l" fontAlgn="b"/>
                      <a:r>
                        <a:rPr lang="en-IN" sz="900" b="0" i="0" u="none" strike="noStrike">
                          <a:solidFill>
                            <a:srgbClr val="000000"/>
                          </a:solidFill>
                          <a:effectLst/>
                          <a:latin typeface="Calibri" panose="020F0502020204030204" pitchFamily="34" charset="0"/>
                        </a:rPr>
                        <a:t>Jharkhand</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425508266</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359046296</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53348766</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371558101</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1018282800"/>
                  </a:ext>
                </a:extLst>
              </a:tr>
              <a:tr h="136638">
                <a:tc>
                  <a:txBody>
                    <a:bodyPr/>
                    <a:lstStyle/>
                    <a:p>
                      <a:pPr algn="l" fontAlgn="b"/>
                      <a:r>
                        <a:rPr lang="en-IN" sz="900" b="0" i="0" u="none" strike="noStrike">
                          <a:solidFill>
                            <a:srgbClr val="000000"/>
                          </a:solidFill>
                          <a:effectLst/>
                          <a:latin typeface="Calibri" panose="020F0502020204030204" pitchFamily="34" charset="0"/>
                        </a:rPr>
                        <a:t>Karnataka</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1322772314</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1096856361</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136080860</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1182850587</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3433021173"/>
                  </a:ext>
                </a:extLst>
              </a:tr>
              <a:tr h="136638">
                <a:tc>
                  <a:txBody>
                    <a:bodyPr/>
                    <a:lstStyle/>
                    <a:p>
                      <a:pPr algn="l" fontAlgn="b"/>
                      <a:r>
                        <a:rPr lang="en-IN" sz="900" b="0" i="0" u="none" strike="noStrike">
                          <a:solidFill>
                            <a:srgbClr val="000000"/>
                          </a:solidFill>
                          <a:effectLst/>
                          <a:latin typeface="Calibri" panose="020F0502020204030204" pitchFamily="34" charset="0"/>
                        </a:rPr>
                        <a:t>Kerala</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934050209</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751401019</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64541503</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867496055</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4271202455"/>
                  </a:ext>
                </a:extLst>
              </a:tr>
              <a:tr h="133062">
                <a:tc>
                  <a:txBody>
                    <a:bodyPr/>
                    <a:lstStyle/>
                    <a:p>
                      <a:pPr algn="l" fontAlgn="b"/>
                      <a:r>
                        <a:rPr lang="en-IN" sz="900" b="0" i="0" u="none" strike="noStrike" dirty="0">
                          <a:solidFill>
                            <a:srgbClr val="000000"/>
                          </a:solidFill>
                          <a:effectLst/>
                          <a:latin typeface="Calibri" panose="020F0502020204030204" pitchFamily="34" charset="0"/>
                        </a:rPr>
                        <a:t>Ladakh</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dirty="0">
                          <a:solidFill>
                            <a:srgbClr val="000000"/>
                          </a:solidFill>
                          <a:effectLst/>
                          <a:latin typeface="Calibri" panose="020F0502020204030204" pitchFamily="34" charset="0"/>
                        </a:rPr>
                        <a:t>14771706</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11528285</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910</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14749455</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3534253705"/>
                  </a:ext>
                </a:extLst>
              </a:tr>
              <a:tr h="136638">
                <a:tc>
                  <a:txBody>
                    <a:bodyPr/>
                    <a:lstStyle/>
                    <a:p>
                      <a:pPr algn="l" fontAlgn="b"/>
                      <a:r>
                        <a:rPr lang="en-IN" sz="900" b="0" i="0" u="none" strike="noStrike">
                          <a:solidFill>
                            <a:srgbClr val="000000"/>
                          </a:solidFill>
                          <a:effectLst/>
                          <a:latin typeface="Calibri" panose="020F0502020204030204" pitchFamily="34" charset="0"/>
                        </a:rPr>
                        <a:t>Lakshadweep</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3261957</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2686210</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75</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3259807</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4211585977"/>
                  </a:ext>
                </a:extLst>
              </a:tr>
              <a:tr h="136638">
                <a:tc>
                  <a:txBody>
                    <a:bodyPr/>
                    <a:lstStyle/>
                    <a:p>
                      <a:pPr algn="l" fontAlgn="b"/>
                      <a:r>
                        <a:rPr lang="en-IN" sz="900" b="0" i="0" u="none" strike="noStrike">
                          <a:solidFill>
                            <a:srgbClr val="000000"/>
                          </a:solidFill>
                          <a:effectLst/>
                          <a:latin typeface="Calibri" panose="020F0502020204030204" pitchFamily="34" charset="0"/>
                        </a:rPr>
                        <a:t>Madhya Pradesh</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1149551654</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989725813</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133147945</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1013956777</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2223733499"/>
                  </a:ext>
                </a:extLst>
              </a:tr>
              <a:tr h="136638">
                <a:tc>
                  <a:txBody>
                    <a:bodyPr/>
                    <a:lstStyle/>
                    <a:p>
                      <a:pPr algn="l" fontAlgn="b"/>
                      <a:r>
                        <a:rPr lang="en-IN" sz="900" b="0" i="0" u="none" strike="noStrike">
                          <a:solidFill>
                            <a:srgbClr val="000000"/>
                          </a:solidFill>
                          <a:effectLst/>
                          <a:latin typeface="Calibri" panose="020F0502020204030204" pitchFamily="34" charset="0"/>
                        </a:rPr>
                        <a:t>Maharashtra</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2093453169</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1717369357</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240073678</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1850467667</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2867834663"/>
                  </a:ext>
                </a:extLst>
              </a:tr>
              <a:tr h="136638">
                <a:tc>
                  <a:txBody>
                    <a:bodyPr/>
                    <a:lstStyle/>
                    <a:p>
                      <a:pPr algn="l" fontAlgn="b"/>
                      <a:r>
                        <a:rPr lang="en-IN" sz="900" b="0" i="0" u="none" strike="noStrike">
                          <a:solidFill>
                            <a:srgbClr val="000000"/>
                          </a:solidFill>
                          <a:effectLst/>
                          <a:latin typeface="Calibri" panose="020F0502020204030204" pitchFamily="34" charset="0"/>
                        </a:rPr>
                        <a:t>Manipur</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40420488</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33838992</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743</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40369406</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2650804508"/>
                  </a:ext>
                </a:extLst>
              </a:tr>
              <a:tr h="136638">
                <a:tc>
                  <a:txBody>
                    <a:bodyPr/>
                    <a:lstStyle/>
                    <a:p>
                      <a:pPr algn="l" fontAlgn="b"/>
                      <a:r>
                        <a:rPr lang="en-IN" sz="900" b="0" i="0" u="none" strike="noStrike">
                          <a:solidFill>
                            <a:srgbClr val="000000"/>
                          </a:solidFill>
                          <a:effectLst/>
                          <a:latin typeface="Calibri" panose="020F0502020204030204" pitchFamily="34" charset="0"/>
                        </a:rPr>
                        <a:t>Meghalaya</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41445674</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34701328</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2275</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41375617</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4178051852"/>
                  </a:ext>
                </a:extLst>
              </a:tr>
              <a:tr h="136638">
                <a:tc>
                  <a:txBody>
                    <a:bodyPr/>
                    <a:lstStyle/>
                    <a:p>
                      <a:pPr algn="l" fontAlgn="b"/>
                      <a:r>
                        <a:rPr lang="en-IN" sz="900" b="0" i="0" u="none" strike="noStrike">
                          <a:solidFill>
                            <a:srgbClr val="000000"/>
                          </a:solidFill>
                          <a:effectLst/>
                          <a:latin typeface="Calibri" panose="020F0502020204030204" pitchFamily="34" charset="0"/>
                        </a:rPr>
                        <a:t>Mizoram</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31490503</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26838882</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137</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31380797</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2914779451"/>
                  </a:ext>
                </a:extLst>
              </a:tr>
              <a:tr h="136638">
                <a:tc>
                  <a:txBody>
                    <a:bodyPr/>
                    <a:lstStyle/>
                    <a:p>
                      <a:pPr algn="l" fontAlgn="b"/>
                      <a:r>
                        <a:rPr lang="en-IN" sz="900" b="0" i="0" u="none" strike="noStrike">
                          <a:solidFill>
                            <a:srgbClr val="000000"/>
                          </a:solidFill>
                          <a:effectLst/>
                          <a:latin typeface="Calibri" panose="020F0502020204030204" pitchFamily="34" charset="0"/>
                        </a:rPr>
                        <a:t>Nagaland</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27693394</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22891022</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3736</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27598490</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3877503411"/>
                  </a:ext>
                </a:extLst>
              </a:tr>
              <a:tr h="136638">
                <a:tc>
                  <a:txBody>
                    <a:bodyPr/>
                    <a:lstStyle/>
                    <a:p>
                      <a:pPr algn="l" fontAlgn="b"/>
                      <a:r>
                        <a:rPr lang="en-IN" sz="900" b="0" i="0" u="none" strike="noStrike">
                          <a:solidFill>
                            <a:srgbClr val="000000"/>
                          </a:solidFill>
                          <a:effectLst/>
                          <a:latin typeface="Calibri" panose="020F0502020204030204" pitchFamily="34" charset="0"/>
                        </a:rPr>
                        <a:t>Odisha</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760887775</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628806269</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73242639</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685309240</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2447693209"/>
                  </a:ext>
                </a:extLst>
              </a:tr>
              <a:tr h="136638">
                <a:tc>
                  <a:txBody>
                    <a:bodyPr/>
                    <a:lstStyle/>
                    <a:p>
                      <a:pPr algn="l" fontAlgn="b"/>
                      <a:r>
                        <a:rPr lang="en-IN" sz="900" b="0" i="0" u="none" strike="noStrike">
                          <a:solidFill>
                            <a:srgbClr val="000000"/>
                          </a:solidFill>
                          <a:effectLst/>
                          <a:latin typeface="Calibri" panose="020F0502020204030204" pitchFamily="34" charset="0"/>
                        </a:rPr>
                        <a:t>Puducherry</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27114043</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23035660</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7808</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27080340</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2863874938"/>
                  </a:ext>
                </a:extLst>
              </a:tr>
              <a:tr h="136638">
                <a:tc>
                  <a:txBody>
                    <a:bodyPr/>
                    <a:lstStyle/>
                    <a:p>
                      <a:pPr algn="l" fontAlgn="b"/>
                      <a:r>
                        <a:rPr lang="en-IN" sz="900" b="0" i="0" u="none" strike="noStrike">
                          <a:solidFill>
                            <a:srgbClr val="000000"/>
                          </a:solidFill>
                          <a:effectLst/>
                          <a:latin typeface="Calibri" panose="020F0502020204030204" pitchFamily="34" charset="0"/>
                        </a:rPr>
                        <a:t>Punjab</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414182210</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352568871</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36769861</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376830756</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1970275336"/>
                  </a:ext>
                </a:extLst>
              </a:tr>
              <a:tr h="136638">
                <a:tc>
                  <a:txBody>
                    <a:bodyPr/>
                    <a:lstStyle/>
                    <a:p>
                      <a:pPr algn="l" fontAlgn="b"/>
                      <a:r>
                        <a:rPr lang="en-IN" sz="900" b="0" i="0" u="none" strike="noStrike">
                          <a:solidFill>
                            <a:srgbClr val="000000"/>
                          </a:solidFill>
                          <a:effectLst/>
                          <a:latin typeface="Calibri" panose="020F0502020204030204" pitchFamily="34" charset="0"/>
                        </a:rPr>
                        <a:t>Rajasthan</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1663653177</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1390911300</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128966784</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1531126826</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3746643895"/>
                  </a:ext>
                </a:extLst>
              </a:tr>
              <a:tr h="136638">
                <a:tc>
                  <a:txBody>
                    <a:bodyPr/>
                    <a:lstStyle/>
                    <a:p>
                      <a:pPr algn="l" fontAlgn="b"/>
                      <a:r>
                        <a:rPr lang="en-IN" sz="900" b="0" i="0" u="none" strike="noStrike">
                          <a:solidFill>
                            <a:srgbClr val="000000"/>
                          </a:solidFill>
                          <a:effectLst/>
                          <a:latin typeface="Calibri" panose="020F0502020204030204" pitchFamily="34" charset="0"/>
                        </a:rPr>
                        <a:t>Sikkim</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25897087</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20925439</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3239</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25856288</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1350255823"/>
                  </a:ext>
                </a:extLst>
              </a:tr>
              <a:tr h="136638">
                <a:tc>
                  <a:txBody>
                    <a:bodyPr/>
                    <a:lstStyle/>
                    <a:p>
                      <a:pPr algn="l" fontAlgn="b"/>
                      <a:r>
                        <a:rPr lang="en-IN" sz="900" b="0" i="0" u="none" strike="noStrike">
                          <a:solidFill>
                            <a:srgbClr val="000000"/>
                          </a:solidFill>
                          <a:effectLst/>
                          <a:latin typeface="Calibri" panose="020F0502020204030204" pitchFamily="34" charset="0"/>
                        </a:rPr>
                        <a:t>Tamil Nadu</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864942200</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702609890</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131944496</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732273281</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372903739"/>
                  </a:ext>
                </a:extLst>
              </a:tr>
              <a:tr h="136638">
                <a:tc>
                  <a:txBody>
                    <a:bodyPr/>
                    <a:lstStyle/>
                    <a:p>
                      <a:pPr algn="l" fontAlgn="b"/>
                      <a:r>
                        <a:rPr lang="en-IN" sz="900" b="0" i="0" u="none" strike="noStrike">
                          <a:solidFill>
                            <a:srgbClr val="000000"/>
                          </a:solidFill>
                          <a:effectLst/>
                          <a:latin typeface="Calibri" panose="020F0502020204030204" pitchFamily="34" charset="0"/>
                        </a:rPr>
                        <a:t>Telangana</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606720187</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507318557</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96803545</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506506123</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950170945"/>
                  </a:ext>
                </a:extLst>
              </a:tr>
              <a:tr h="136638">
                <a:tc>
                  <a:txBody>
                    <a:bodyPr/>
                    <a:lstStyle/>
                    <a:p>
                      <a:pPr algn="l" fontAlgn="b"/>
                      <a:r>
                        <a:rPr lang="en-IN" sz="900" b="0" i="0" u="none" strike="noStrike">
                          <a:solidFill>
                            <a:srgbClr val="000000"/>
                          </a:solidFill>
                          <a:effectLst/>
                          <a:latin typeface="Calibri" panose="020F0502020204030204" pitchFamily="34" charset="0"/>
                        </a:rPr>
                        <a:t>Tripura</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157417885</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117259589</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1187646</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155840420</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4165697525"/>
                  </a:ext>
                </a:extLst>
              </a:tr>
              <a:tr h="136638">
                <a:tc>
                  <a:txBody>
                    <a:bodyPr/>
                    <a:lstStyle/>
                    <a:p>
                      <a:pPr algn="l" fontAlgn="b"/>
                      <a:r>
                        <a:rPr lang="en-IN" sz="900" b="0" i="0" u="none" strike="noStrike">
                          <a:solidFill>
                            <a:srgbClr val="000000"/>
                          </a:solidFill>
                          <a:effectLst/>
                          <a:latin typeface="Calibri" panose="020F0502020204030204" pitchFamily="34" charset="0"/>
                        </a:rPr>
                        <a:t>Uttar Pradesh</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1836649011</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1526352061</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207119612</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1623684578</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3033259233"/>
                  </a:ext>
                </a:extLst>
              </a:tr>
              <a:tr h="136638">
                <a:tc>
                  <a:txBody>
                    <a:bodyPr/>
                    <a:lstStyle/>
                    <a:p>
                      <a:pPr algn="l" fontAlgn="b"/>
                      <a:r>
                        <a:rPr lang="en-IN" sz="900" b="0" i="0" u="none" strike="noStrike">
                          <a:solidFill>
                            <a:srgbClr val="000000"/>
                          </a:solidFill>
                          <a:effectLst/>
                          <a:latin typeface="Calibri" panose="020F0502020204030204" pitchFamily="34" charset="0"/>
                        </a:rPr>
                        <a:t>Uttarakhand</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273769984</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217779307</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7614733</a:t>
                      </a:r>
                    </a:p>
                  </a:txBody>
                  <a:tcPr marL="3098" marR="3098" marT="3098" marB="0" anchor="b">
                    <a:lnL>
                      <a:noFill/>
                    </a:lnL>
                    <a:lnR>
                      <a:noFill/>
                    </a:lnR>
                    <a:lnT>
                      <a:noFill/>
                    </a:lnT>
                    <a:lnB>
                      <a:noFill/>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265656704</a:t>
                      </a:r>
                    </a:p>
                  </a:txBody>
                  <a:tcPr marL="3098" marR="3098" marT="3098" marB="0" anchor="b">
                    <a:lnL>
                      <a:noFill/>
                    </a:lnL>
                    <a:lnR>
                      <a:noFill/>
                    </a:lnR>
                    <a:lnT>
                      <a:noFill/>
                    </a:lnT>
                    <a:lnB>
                      <a:noFill/>
                    </a:lnB>
                    <a:solidFill>
                      <a:srgbClr val="FFD966"/>
                    </a:solidFill>
                  </a:tcPr>
                </a:tc>
                <a:extLst>
                  <a:ext uri="{0D108BD9-81ED-4DB2-BD59-A6C34878D82A}">
                    <a16:rowId xmlns:a16="http://schemas.microsoft.com/office/drawing/2014/main" val="2788154498"/>
                  </a:ext>
                </a:extLst>
              </a:tr>
              <a:tr h="136638">
                <a:tc>
                  <a:txBody>
                    <a:bodyPr/>
                    <a:lstStyle/>
                    <a:p>
                      <a:pPr algn="l" fontAlgn="b"/>
                      <a:r>
                        <a:rPr lang="en-IN" sz="900" b="0" i="0" u="none" strike="noStrike">
                          <a:solidFill>
                            <a:srgbClr val="000000"/>
                          </a:solidFill>
                          <a:effectLst/>
                          <a:latin typeface="Calibri" panose="020F0502020204030204" pitchFamily="34" charset="0"/>
                        </a:rPr>
                        <a:t>West Bengal</a:t>
                      </a:r>
                    </a:p>
                  </a:txBody>
                  <a:tcPr marL="3098" marR="3098" marT="3098"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1443060973</a:t>
                      </a:r>
                    </a:p>
                  </a:txBody>
                  <a:tcPr marL="3098" marR="3098" marT="3098"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1126839571</a:t>
                      </a:r>
                    </a:p>
                  </a:txBody>
                  <a:tcPr marL="3098" marR="3098" marT="3098"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161606268</a:t>
                      </a:r>
                    </a:p>
                  </a:txBody>
                  <a:tcPr marL="3098" marR="3098" marT="3098"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r" fontAlgn="b"/>
                      <a:r>
                        <a:rPr lang="en-IN" sz="900" b="0" i="0" u="none" strike="noStrike">
                          <a:solidFill>
                            <a:srgbClr val="000000"/>
                          </a:solidFill>
                          <a:effectLst/>
                          <a:latin typeface="Calibri" panose="020F0502020204030204" pitchFamily="34" charset="0"/>
                        </a:rPr>
                        <a:t>1278797524</a:t>
                      </a:r>
                    </a:p>
                  </a:txBody>
                  <a:tcPr marL="3098" marR="3098" marT="3098"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1261011428"/>
                  </a:ext>
                </a:extLst>
              </a:tr>
              <a:tr h="136638">
                <a:tc>
                  <a:txBody>
                    <a:bodyPr/>
                    <a:lstStyle/>
                    <a:p>
                      <a:pPr algn="l" fontAlgn="b"/>
                      <a:r>
                        <a:rPr lang="en-IN" sz="900" b="1" i="0" u="none" strike="noStrike">
                          <a:solidFill>
                            <a:srgbClr val="000000"/>
                          </a:solidFill>
                          <a:effectLst/>
                          <a:latin typeface="Calibri" panose="020F0502020204030204" pitchFamily="34" charset="0"/>
                        </a:rPr>
                        <a:t>Grand Total</a:t>
                      </a:r>
                    </a:p>
                  </a:txBody>
                  <a:tcPr marL="3098" marR="3098" marT="3098"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900" b="1" i="0" u="none" strike="noStrike">
                          <a:solidFill>
                            <a:srgbClr val="000000"/>
                          </a:solidFill>
                          <a:effectLst/>
                          <a:latin typeface="Calibri" panose="020F0502020204030204" pitchFamily="34" charset="0"/>
                        </a:rPr>
                        <a:t>40814304071</a:t>
                      </a:r>
                    </a:p>
                  </a:txBody>
                  <a:tcPr marL="3098" marR="3098" marT="3098"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900" b="1" i="0" u="none" strike="noStrike">
                          <a:solidFill>
                            <a:srgbClr val="000000"/>
                          </a:solidFill>
                          <a:effectLst/>
                          <a:latin typeface="Calibri" panose="020F0502020204030204" pitchFamily="34" charset="0"/>
                        </a:rPr>
                        <a:t>33503614338</a:t>
                      </a:r>
                    </a:p>
                  </a:txBody>
                  <a:tcPr marL="3098" marR="3098" marT="3098"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900" b="1" i="0" u="none" strike="noStrike">
                          <a:solidFill>
                            <a:srgbClr val="000000"/>
                          </a:solidFill>
                          <a:effectLst/>
                          <a:latin typeface="Calibri" panose="020F0502020204030204" pitchFamily="34" charset="0"/>
                        </a:rPr>
                        <a:t>4408372879</a:t>
                      </a:r>
                    </a:p>
                  </a:txBody>
                  <a:tcPr marL="3098" marR="3098" marT="3098"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900" b="1" i="0" u="none" strike="noStrike" dirty="0">
                          <a:solidFill>
                            <a:srgbClr val="000000"/>
                          </a:solidFill>
                          <a:effectLst/>
                          <a:latin typeface="Calibri" panose="020F0502020204030204" pitchFamily="34" charset="0"/>
                        </a:rPr>
                        <a:t>36316339316</a:t>
                      </a:r>
                    </a:p>
                  </a:txBody>
                  <a:tcPr marL="3098" marR="3098" marT="3098"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716566407"/>
                  </a:ext>
                </a:extLst>
              </a:tr>
            </a:tbl>
          </a:graphicData>
        </a:graphic>
      </p:graphicFrame>
      <p:pic>
        <p:nvPicPr>
          <p:cNvPr id="4" name="Graphic 3">
            <a:extLst>
              <a:ext uri="{FF2B5EF4-FFF2-40B4-BE49-F238E27FC236}">
                <a16:creationId xmlns:a16="http://schemas.microsoft.com/office/drawing/2014/main" id="{BBE04EE7-C988-44D1-8E49-8ACE9F2F09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2931" y="0"/>
            <a:ext cx="2079249" cy="2844799"/>
          </a:xfrm>
          <a:prstGeom prst="rect">
            <a:avLst/>
          </a:prstGeom>
        </p:spPr>
      </p:pic>
      <p:graphicFrame>
        <p:nvGraphicFramePr>
          <p:cNvPr id="5" name="Chart 4">
            <a:extLst>
              <a:ext uri="{FF2B5EF4-FFF2-40B4-BE49-F238E27FC236}">
                <a16:creationId xmlns:a16="http://schemas.microsoft.com/office/drawing/2014/main" id="{82B13684-90FA-4250-9BC2-2C48A30892D9}"/>
              </a:ext>
            </a:extLst>
          </p:cNvPr>
          <p:cNvGraphicFramePr>
            <a:graphicFrameLocks/>
          </p:cNvGraphicFramePr>
          <p:nvPr>
            <p:extLst>
              <p:ext uri="{D42A27DB-BD31-4B8C-83A1-F6EECF244321}">
                <p14:modId xmlns:p14="http://schemas.microsoft.com/office/powerpoint/2010/main" val="355991035"/>
              </p:ext>
            </p:extLst>
          </p:nvPr>
        </p:nvGraphicFramePr>
        <p:xfrm>
          <a:off x="8270240" y="2763520"/>
          <a:ext cx="3718560" cy="3535698"/>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1E08A39B-80FB-4160-9635-241B741DA678}"/>
              </a:ext>
            </a:extLst>
          </p:cNvPr>
          <p:cNvSpPr txBox="1"/>
          <p:nvPr/>
        </p:nvSpPr>
        <p:spPr>
          <a:xfrm>
            <a:off x="10414000" y="386080"/>
            <a:ext cx="1402080" cy="206210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Total </a:t>
            </a:r>
            <a:r>
              <a:rPr lang="en-US" sz="1600" dirty="0" err="1">
                <a:latin typeface="Times New Roman" panose="02020603050405020304" pitchFamily="18" charset="0"/>
                <a:cs typeface="Times New Roman" panose="02020603050405020304" pitchFamily="18" charset="0"/>
              </a:rPr>
              <a:t>Covaxin</a:t>
            </a:r>
            <a:r>
              <a:rPr lang="en-US" sz="1600" dirty="0">
                <a:latin typeface="Times New Roman" panose="02020603050405020304" pitchFamily="18" charset="0"/>
                <a:cs typeface="Times New Roman" panose="02020603050405020304" pitchFamily="18" charset="0"/>
              </a:rPr>
              <a:t> administrated is 4408372879 and </a:t>
            </a:r>
            <a:r>
              <a:rPr lang="en-US" sz="1600" dirty="0" err="1">
                <a:latin typeface="Times New Roman" panose="02020603050405020304" pitchFamily="18" charset="0"/>
                <a:cs typeface="Times New Roman" panose="02020603050405020304" pitchFamily="18" charset="0"/>
              </a:rPr>
              <a:t>CoviShield</a:t>
            </a:r>
            <a:r>
              <a:rPr lang="en-US" sz="1600" dirty="0">
                <a:latin typeface="Times New Roman" panose="02020603050405020304" pitchFamily="18" charset="0"/>
                <a:cs typeface="Times New Roman" panose="02020603050405020304" pitchFamily="18" charset="0"/>
              </a:rPr>
              <a:t> administrated is 36316339316</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9371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8ABA2A-E1ED-4A42-B866-67B80B9944E8}"/>
              </a:ext>
            </a:extLst>
          </p:cNvPr>
          <p:cNvPicPr>
            <a:picLocks noChangeAspect="1"/>
          </p:cNvPicPr>
          <p:nvPr/>
        </p:nvPicPr>
        <p:blipFill>
          <a:blip r:embed="rId2"/>
          <a:stretch>
            <a:fillRect/>
          </a:stretch>
        </p:blipFill>
        <p:spPr>
          <a:xfrm>
            <a:off x="594995" y="1303020"/>
            <a:ext cx="9925050" cy="4495800"/>
          </a:xfrm>
          <a:prstGeom prst="rect">
            <a:avLst/>
          </a:prstGeom>
        </p:spPr>
      </p:pic>
      <p:sp>
        <p:nvSpPr>
          <p:cNvPr id="4" name="TextBox 1">
            <a:extLst>
              <a:ext uri="{FF2B5EF4-FFF2-40B4-BE49-F238E27FC236}">
                <a16:creationId xmlns:a16="http://schemas.microsoft.com/office/drawing/2014/main" id="{4F239952-160A-4DB0-80A6-82E6497AC95B}"/>
              </a:ext>
            </a:extLst>
          </p:cNvPr>
          <p:cNvSpPr txBox="1"/>
          <p:nvPr/>
        </p:nvSpPr>
        <p:spPr>
          <a:xfrm>
            <a:off x="1686560" y="445328"/>
            <a:ext cx="8168640" cy="400110"/>
          </a:xfrm>
          <a:prstGeom prst="rect">
            <a:avLst/>
          </a:prstGeom>
          <a:solidFill>
            <a:srgbClr val="00B0F0"/>
          </a:solid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IN" sz="2000">
                <a:latin typeface="Times New Roman" panose="02020603050405020304" pitchFamily="18" charset="0"/>
                <a:cs typeface="Times New Roman" panose="02020603050405020304" pitchFamily="18" charset="0"/>
              </a:rPr>
              <a:t>POSITIVE CASES OF DIFFERENT STATES ACCORDING</a:t>
            </a:r>
            <a:r>
              <a:rPr lang="en-IN" sz="2000" baseline="0">
                <a:latin typeface="Times New Roman" panose="02020603050405020304" pitchFamily="18" charset="0"/>
                <a:cs typeface="Times New Roman" panose="02020603050405020304" pitchFamily="18" charset="0"/>
              </a:rPr>
              <a:t> TO YEAR</a:t>
            </a:r>
            <a:endParaRPr lang="en-IN" sz="20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FCAF0E2-DEE7-4456-8EA2-808DB1FAA9D5}"/>
              </a:ext>
            </a:extLst>
          </p:cNvPr>
          <p:cNvSpPr txBox="1"/>
          <p:nvPr/>
        </p:nvSpPr>
        <p:spPr>
          <a:xfrm>
            <a:off x="7294880" y="3352800"/>
            <a:ext cx="2712720" cy="119016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the year 2020, the highest positive cases in India is in the month August.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3736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E126D0-D380-4114-80EF-86534F608FC0}"/>
              </a:ext>
            </a:extLst>
          </p:cNvPr>
          <p:cNvPicPr>
            <a:picLocks noChangeAspect="1"/>
          </p:cNvPicPr>
          <p:nvPr/>
        </p:nvPicPr>
        <p:blipFill>
          <a:blip r:embed="rId2"/>
          <a:stretch>
            <a:fillRect/>
          </a:stretch>
        </p:blipFill>
        <p:spPr>
          <a:xfrm>
            <a:off x="1119187" y="1119187"/>
            <a:ext cx="9953625" cy="4619625"/>
          </a:xfrm>
          <a:prstGeom prst="rect">
            <a:avLst/>
          </a:prstGeom>
        </p:spPr>
      </p:pic>
      <p:sp>
        <p:nvSpPr>
          <p:cNvPr id="4" name="TextBox 3">
            <a:extLst>
              <a:ext uri="{FF2B5EF4-FFF2-40B4-BE49-F238E27FC236}">
                <a16:creationId xmlns:a16="http://schemas.microsoft.com/office/drawing/2014/main" id="{7D7F3445-0EE3-4142-8D4D-BCF54F8B5E90}"/>
              </a:ext>
            </a:extLst>
          </p:cNvPr>
          <p:cNvSpPr txBox="1"/>
          <p:nvPr/>
        </p:nvSpPr>
        <p:spPr>
          <a:xfrm>
            <a:off x="7294880" y="3352800"/>
            <a:ext cx="271272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the year 2021, the highest positive cases in India is in the month January.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2668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6BFA4B-59BD-410D-9C25-73A8362B4858}"/>
              </a:ext>
            </a:extLst>
          </p:cNvPr>
          <p:cNvPicPr>
            <a:picLocks noChangeAspect="1"/>
          </p:cNvPicPr>
          <p:nvPr/>
        </p:nvPicPr>
        <p:blipFill>
          <a:blip r:embed="rId3"/>
          <a:stretch>
            <a:fillRect/>
          </a:stretch>
        </p:blipFill>
        <p:spPr>
          <a:xfrm>
            <a:off x="913619" y="276395"/>
            <a:ext cx="7590301" cy="4870373"/>
          </a:xfrm>
          <a:prstGeom prst="rect">
            <a:avLst/>
          </a:prstGeom>
        </p:spPr>
      </p:pic>
      <p:sp>
        <p:nvSpPr>
          <p:cNvPr id="10" name="TextBox 9">
            <a:extLst>
              <a:ext uri="{FF2B5EF4-FFF2-40B4-BE49-F238E27FC236}">
                <a16:creationId xmlns:a16="http://schemas.microsoft.com/office/drawing/2014/main" id="{46B2FC40-718B-4371-99AD-82F7BE4C058D}"/>
              </a:ext>
            </a:extLst>
          </p:cNvPr>
          <p:cNvSpPr txBox="1"/>
          <p:nvPr/>
        </p:nvSpPr>
        <p:spPr>
          <a:xfrm>
            <a:off x="426720" y="5344160"/>
            <a:ext cx="1028192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Hypothesis is accepted as the </a:t>
            </a:r>
            <a:r>
              <a:rPr lang="en-US" dirty="0">
                <a:highlight>
                  <a:srgbClr val="FFFF00"/>
                </a:highlight>
                <a:latin typeface="Times New Roman" panose="02020603050405020304" pitchFamily="18" charset="0"/>
                <a:cs typeface="Times New Roman" panose="02020603050405020304" pitchFamily="18" charset="0"/>
              </a:rPr>
              <a:t>t Stat value &lt; t Critical value. </a:t>
            </a:r>
            <a:r>
              <a:rPr lang="en-US" dirty="0">
                <a:latin typeface="Times New Roman" panose="02020603050405020304" pitchFamily="18" charset="0"/>
                <a:cs typeface="Times New Roman" panose="02020603050405020304" pitchFamily="18" charset="0"/>
              </a:rPr>
              <a:t>Therefore we can say that</a:t>
            </a:r>
            <a:r>
              <a:rPr lang="en-US" dirty="0">
                <a:highlight>
                  <a:srgbClr val="FFFF00"/>
                </a:highlight>
                <a:latin typeface="Times New Roman" panose="02020603050405020304" pitchFamily="18" charset="0"/>
                <a:cs typeface="Times New Roman" panose="02020603050405020304" pitchFamily="18" charset="0"/>
              </a:rPr>
              <a:t>, Lockdown was useful in controlling the spread of virus.</a:t>
            </a:r>
            <a:endParaRPr lang="en-IN" dirty="0">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175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55B6A6-1808-4434-BC82-C0AB38C850AA}"/>
              </a:ext>
            </a:extLst>
          </p:cNvPr>
          <p:cNvSpPr txBox="1"/>
          <p:nvPr/>
        </p:nvSpPr>
        <p:spPr>
          <a:xfrm>
            <a:off x="-314960" y="2387600"/>
            <a:ext cx="12974320" cy="1323439"/>
          </a:xfrm>
          <a:prstGeom prst="rect">
            <a:avLst/>
          </a:prstGeom>
          <a:noFill/>
        </p:spPr>
        <p:txBody>
          <a:bodyPr wrap="square" rtlCol="0">
            <a:spAutoFit/>
          </a:bodyPr>
          <a:lstStyle/>
          <a:p>
            <a:pPr algn="ctr"/>
            <a:r>
              <a:rPr lang="en-US" sz="8000" dirty="0">
                <a:solidFill>
                  <a:srgbClr val="002060"/>
                </a:solidFill>
                <a:latin typeface="Times New Roman" panose="02020603050405020304" pitchFamily="18" charset="0"/>
                <a:cs typeface="Times New Roman" panose="02020603050405020304" pitchFamily="18" charset="0"/>
              </a:rPr>
              <a:t>Thank you</a:t>
            </a:r>
            <a:endParaRPr lang="en-IN" sz="8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708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3C05F-5730-40D8-8F2F-7AC2B65DF1F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84B2941-EA1F-495B-B6D1-7C32AFDBC0EE}"/>
              </a:ext>
            </a:extLst>
          </p:cNvPr>
          <p:cNvSpPr>
            <a:spLocks noGrp="1"/>
          </p:cNvSpPr>
          <p:nvPr>
            <p:ph idx="1"/>
          </p:nvPr>
        </p:nvSpPr>
        <p:spPr/>
        <p:txBody>
          <a:bodyPr/>
          <a:lstStyle/>
          <a:p>
            <a:pPr marL="201168" lvl="1" indent="0">
              <a:buNone/>
            </a:pPr>
            <a:endParaRPr lang="en-IN" dirty="0"/>
          </a:p>
        </p:txBody>
      </p:sp>
      <p:pic>
        <p:nvPicPr>
          <p:cNvPr id="2050" name="Picture 2" descr="See the source image">
            <a:extLst>
              <a:ext uri="{FF2B5EF4-FFF2-40B4-BE49-F238E27FC236}">
                <a16:creationId xmlns:a16="http://schemas.microsoft.com/office/drawing/2014/main" id="{5ED10D9C-B9B4-4A62-A05A-3696000EE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195" y="988908"/>
            <a:ext cx="9103362" cy="51206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67A24A-408A-4423-9157-D2924DF80418}"/>
              </a:ext>
            </a:extLst>
          </p:cNvPr>
          <p:cNvSpPr txBox="1"/>
          <p:nvPr/>
        </p:nvSpPr>
        <p:spPr>
          <a:xfrm>
            <a:off x="6015354" y="1194737"/>
            <a:ext cx="3717925" cy="4708981"/>
          </a:xfrm>
          <a:prstGeom prst="rect">
            <a:avLst/>
          </a:prstGeom>
          <a:noFill/>
        </p:spPr>
        <p:txBody>
          <a:bodyPr wrap="square" rtlCol="0">
            <a:spAutoFit/>
          </a:bodyPr>
          <a:lstStyle/>
          <a:p>
            <a:r>
              <a:rPr lang="en-IN" sz="2000" dirty="0">
                <a:effectLst/>
                <a:latin typeface="Times New Roman" panose="02020603050405020304" pitchFamily="18" charset="0"/>
                <a:ea typeface="Noto Sans CJK SC"/>
                <a:cs typeface="Times New Roman" panose="02020603050405020304" pitchFamily="18" charset="0"/>
              </a:rPr>
              <a:t>	</a:t>
            </a:r>
            <a:r>
              <a:rPr lang="en-IN" sz="2000" dirty="0">
                <a:solidFill>
                  <a:schemeClr val="bg1"/>
                </a:solidFill>
                <a:effectLst/>
                <a:latin typeface="Times New Roman" panose="02020603050405020304" pitchFamily="18" charset="0"/>
                <a:ea typeface="Noto Sans CJK SC"/>
                <a:cs typeface="Times New Roman" panose="02020603050405020304" pitchFamily="18" charset="0"/>
              </a:rPr>
              <a:t>Coronaviruses are a large family of viruses which may cause illness in animals or humans. In humans, several coronaviruses are known to cause respiratory infections ranging from the common cold to more severe diseases such as Middle East Respiratory Syndrome (MERS) and Severe Acute Respiratory Syndrome (SARS). The most recently</a:t>
            </a:r>
            <a:r>
              <a:rPr lang="en-IN" sz="2000" dirty="0">
                <a:effectLst/>
                <a:latin typeface="Times New Roman" panose="02020603050405020304" pitchFamily="18" charset="0"/>
                <a:ea typeface="Noto Sans CJK SC"/>
                <a:cs typeface="Times New Roman" panose="02020603050405020304" pitchFamily="18" charset="0"/>
              </a:rPr>
              <a:t> </a:t>
            </a:r>
            <a:r>
              <a:rPr lang="en-IN" sz="2000" dirty="0">
                <a:solidFill>
                  <a:schemeClr val="bg1"/>
                </a:solidFill>
                <a:effectLst/>
                <a:latin typeface="Times New Roman" panose="02020603050405020304" pitchFamily="18" charset="0"/>
                <a:ea typeface="Noto Sans CJK SC"/>
                <a:cs typeface="Times New Roman" panose="02020603050405020304" pitchFamily="18" charset="0"/>
              </a:rPr>
              <a:t>discovered coronavirus causes coronavirus disease COVID-19 - World Health Organization </a:t>
            </a: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2631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E5402-A66D-44DF-B829-FC5130543E21}"/>
              </a:ext>
            </a:extLst>
          </p:cNvPr>
          <p:cNvSpPr>
            <a:spLocks noGrp="1"/>
          </p:cNvSpPr>
          <p:nvPr>
            <p:ph type="title"/>
          </p:nvPr>
        </p:nvSpPr>
        <p:spPr/>
        <p:txBody>
          <a:bodyPr/>
          <a:lstStyle/>
          <a:p>
            <a:endParaRPr lang="en-IN"/>
          </a:p>
        </p:txBody>
      </p:sp>
      <p:pic>
        <p:nvPicPr>
          <p:cNvPr id="1026" name="Picture 2" descr="See the source image">
            <a:extLst>
              <a:ext uri="{FF2B5EF4-FFF2-40B4-BE49-F238E27FC236}">
                <a16:creationId xmlns:a16="http://schemas.microsoft.com/office/drawing/2014/main" id="{AE09AF91-E85B-4CF8-875B-684F50B761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7280" y="1917700"/>
            <a:ext cx="5638428" cy="37607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F4A675-F7FC-4B23-A703-E8D91D9C1AF4}"/>
              </a:ext>
            </a:extLst>
          </p:cNvPr>
          <p:cNvSpPr txBox="1"/>
          <p:nvPr/>
        </p:nvSpPr>
        <p:spPr>
          <a:xfrm>
            <a:off x="7381875" y="2110965"/>
            <a:ext cx="3524250" cy="3374257"/>
          </a:xfrm>
          <a:prstGeom prst="rect">
            <a:avLst/>
          </a:prstGeom>
          <a:noFill/>
        </p:spPr>
        <p:txBody>
          <a:bodyPr wrap="square" rtlCol="0">
            <a:spAutoFit/>
          </a:bodyPr>
          <a:lstStyle/>
          <a:p>
            <a:pPr>
              <a:lnSpc>
                <a:spcPct val="115000"/>
              </a:lnSpc>
              <a:spcAft>
                <a:spcPts val="700"/>
              </a:spcAft>
            </a:pPr>
            <a:r>
              <a:rPr lang="en-IN" sz="1800" kern="150" dirty="0">
                <a:effectLst/>
                <a:latin typeface="Liberation Serif"/>
                <a:ea typeface="Noto Sans CJK SC"/>
                <a:cs typeface="Lohit Devanagari"/>
              </a:rPr>
              <a:t>The number of new cases are increasing day by day around the world. This dataset has information from the states and union territories of India at daily level.</a:t>
            </a:r>
          </a:p>
          <a:p>
            <a:pPr>
              <a:lnSpc>
                <a:spcPct val="115000"/>
              </a:lnSpc>
              <a:spcAft>
                <a:spcPts val="700"/>
              </a:spcAft>
            </a:pPr>
            <a:r>
              <a:rPr lang="en-IN" sz="1800" kern="150" dirty="0">
                <a:effectLst/>
                <a:latin typeface="Liberation Serif"/>
                <a:ea typeface="Noto Sans CJK SC"/>
                <a:cs typeface="Lohit Devanagari"/>
              </a:rPr>
              <a:t>State level data comes from </a:t>
            </a:r>
            <a:r>
              <a:rPr lang="en-IN" sz="1800" u="none" strike="noStrike" kern="150" dirty="0">
                <a:solidFill>
                  <a:srgbClr val="0563C1"/>
                </a:solidFill>
                <a:effectLst/>
                <a:latin typeface="Liberation Serif"/>
                <a:ea typeface="Noto Sans CJK SC"/>
                <a:cs typeface="Lohit Devanagari"/>
                <a:hlinkClick r:id="rId3"/>
              </a:rPr>
              <a:t>Ministry of Health &amp; Family Welfare</a:t>
            </a:r>
            <a:endParaRPr lang="en-IN" sz="1800" kern="150" dirty="0">
              <a:effectLst/>
              <a:latin typeface="Liberation Serif"/>
              <a:ea typeface="Noto Sans CJK SC"/>
              <a:cs typeface="Lohit Devanagari"/>
            </a:endParaRPr>
          </a:p>
          <a:p>
            <a:r>
              <a:rPr lang="en-IN" sz="1800" dirty="0">
                <a:effectLst/>
                <a:latin typeface="Liberation Serif"/>
                <a:ea typeface="Noto Sans CJK SC"/>
                <a:cs typeface="Lohit Devanagari"/>
              </a:rPr>
              <a:t>Testing data and vaccination data comes from </a:t>
            </a:r>
            <a:r>
              <a:rPr lang="en-IN" sz="1800" u="none" strike="noStrike" dirty="0">
                <a:solidFill>
                  <a:srgbClr val="0563C1"/>
                </a:solidFill>
                <a:effectLst/>
                <a:latin typeface="Liberation Serif"/>
                <a:ea typeface="Noto Sans CJK SC"/>
                <a:cs typeface="Lohit Devanagari"/>
                <a:hlinkClick r:id="rId4"/>
              </a:rPr>
              <a:t>covid19india</a:t>
            </a:r>
            <a:r>
              <a:rPr lang="en-IN" sz="1800" dirty="0">
                <a:effectLst/>
                <a:latin typeface="Liberation Serif"/>
                <a:ea typeface="Noto Sans CJK SC"/>
                <a:cs typeface="Lohit Devanagari"/>
              </a:rPr>
              <a:t>.</a:t>
            </a:r>
            <a:endParaRPr lang="en-IN" dirty="0"/>
          </a:p>
        </p:txBody>
      </p:sp>
    </p:spTree>
    <p:extLst>
      <p:ext uri="{BB962C8B-B14F-4D97-AF65-F5344CB8AC3E}">
        <p14:creationId xmlns:p14="http://schemas.microsoft.com/office/powerpoint/2010/main" val="3742498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EFF48-80E6-4B0B-BA03-F2CBAED061C5}"/>
              </a:ext>
            </a:extLst>
          </p:cNvPr>
          <p:cNvSpPr>
            <a:spLocks noGrp="1"/>
          </p:cNvSpPr>
          <p:nvPr>
            <p:ph type="title"/>
          </p:nvPr>
        </p:nvSpPr>
        <p:spPr/>
        <p:txBody>
          <a:bodyPr/>
          <a:lstStyle/>
          <a:p>
            <a:pPr algn="ctr"/>
            <a:r>
              <a:rPr lang="en-US" dirty="0"/>
              <a:t>Acknowledgement</a:t>
            </a:r>
            <a:endParaRPr lang="en-IN" dirty="0"/>
          </a:p>
        </p:txBody>
      </p:sp>
      <p:sp>
        <p:nvSpPr>
          <p:cNvPr id="3" name="Content Placeholder 2">
            <a:extLst>
              <a:ext uri="{FF2B5EF4-FFF2-40B4-BE49-F238E27FC236}">
                <a16:creationId xmlns:a16="http://schemas.microsoft.com/office/drawing/2014/main" id="{D645472E-4A58-497C-80A6-4D6BF564E4B4}"/>
              </a:ext>
            </a:extLst>
          </p:cNvPr>
          <p:cNvSpPr>
            <a:spLocks noGrp="1"/>
          </p:cNvSpPr>
          <p:nvPr>
            <p:ph idx="1"/>
          </p:nvPr>
        </p:nvSpPr>
        <p:spPr>
          <a:xfrm>
            <a:off x="1085850" y="2009775"/>
            <a:ext cx="10069830" cy="3859317"/>
          </a:xfrm>
        </p:spPr>
        <p:txBody>
          <a:bodyPr/>
          <a:lstStyle/>
          <a:p>
            <a:pPr>
              <a:lnSpc>
                <a:spcPct val="115000"/>
              </a:lnSpc>
              <a:spcAft>
                <a:spcPts val="700"/>
              </a:spcAft>
              <a:buFont typeface="Arial" panose="020B0604020202020204" pitchFamily="34" charset="0"/>
              <a:buChar char="•"/>
            </a:pPr>
            <a:r>
              <a:rPr lang="en-IN" sz="1800" kern="150" dirty="0">
                <a:effectLst/>
                <a:latin typeface="Times New Roman" panose="02020603050405020304" pitchFamily="18" charset="0"/>
                <a:ea typeface="Noto Sans CJK SC"/>
                <a:cs typeface="Times New Roman" panose="02020603050405020304" pitchFamily="18" charset="0"/>
              </a:rPr>
              <a:t>Thanks to Indian </a:t>
            </a:r>
            <a:r>
              <a:rPr lang="en-IN" sz="1800" u="none" strike="noStrike" kern="150" dirty="0">
                <a:solidFill>
                  <a:srgbClr val="0563C1"/>
                </a:solidFill>
                <a:effectLst/>
                <a:latin typeface="Times New Roman" panose="02020603050405020304" pitchFamily="18" charset="0"/>
                <a:ea typeface="Noto Sans CJK SC"/>
                <a:cs typeface="Times New Roman" panose="02020603050405020304" pitchFamily="18" charset="0"/>
                <a:hlinkClick r:id="rId2"/>
              </a:rPr>
              <a:t>Ministry of Health &amp; Family Welfare</a:t>
            </a:r>
            <a:r>
              <a:rPr lang="en-IN" sz="1800" kern="150" dirty="0">
                <a:effectLst/>
                <a:latin typeface="Times New Roman" panose="02020603050405020304" pitchFamily="18" charset="0"/>
                <a:ea typeface="Noto Sans CJK SC"/>
                <a:cs typeface="Times New Roman" panose="02020603050405020304" pitchFamily="18" charset="0"/>
              </a:rPr>
              <a:t> for making the data available to general public.</a:t>
            </a:r>
          </a:p>
          <a:p>
            <a:pPr>
              <a:lnSpc>
                <a:spcPct val="115000"/>
              </a:lnSpc>
              <a:spcAft>
                <a:spcPts val="700"/>
              </a:spcAft>
              <a:buFont typeface="Arial" panose="020B0604020202020204" pitchFamily="34" charset="0"/>
              <a:buChar char="•"/>
            </a:pPr>
            <a:r>
              <a:rPr lang="en-IN" sz="1800" kern="150" dirty="0">
                <a:effectLst/>
                <a:latin typeface="Times New Roman" panose="02020603050405020304" pitchFamily="18" charset="0"/>
                <a:ea typeface="Noto Sans CJK SC"/>
                <a:cs typeface="Times New Roman" panose="02020603050405020304" pitchFamily="18" charset="0"/>
              </a:rPr>
              <a:t>Thanks to </a:t>
            </a:r>
            <a:r>
              <a:rPr lang="en-IN" sz="1800" u="none" strike="noStrike" kern="150" dirty="0">
                <a:solidFill>
                  <a:srgbClr val="0563C1"/>
                </a:solidFill>
                <a:effectLst/>
                <a:latin typeface="Times New Roman" panose="02020603050405020304" pitchFamily="18" charset="0"/>
                <a:ea typeface="Noto Sans CJK SC"/>
                <a:cs typeface="Times New Roman" panose="02020603050405020304" pitchFamily="18" charset="0"/>
                <a:hlinkClick r:id="rId3"/>
              </a:rPr>
              <a:t>covid19india.org</a:t>
            </a:r>
            <a:r>
              <a:rPr lang="en-IN" sz="1800" kern="150" dirty="0">
                <a:effectLst/>
                <a:latin typeface="Times New Roman" panose="02020603050405020304" pitchFamily="18" charset="0"/>
                <a:ea typeface="Noto Sans CJK SC"/>
                <a:cs typeface="Times New Roman" panose="02020603050405020304" pitchFamily="18" charset="0"/>
              </a:rPr>
              <a:t> for making the individual level details, testing details, vaccination details available to general public.</a:t>
            </a:r>
          </a:p>
          <a:p>
            <a:pPr>
              <a:lnSpc>
                <a:spcPct val="115000"/>
              </a:lnSpc>
              <a:spcAft>
                <a:spcPts val="700"/>
              </a:spcAft>
              <a:buFont typeface="Arial" panose="020B0604020202020204" pitchFamily="34" charset="0"/>
              <a:buChar char="•"/>
            </a:pPr>
            <a:r>
              <a:rPr lang="en-IN" sz="1800" kern="150" dirty="0">
                <a:effectLst/>
                <a:latin typeface="Times New Roman" panose="02020603050405020304" pitchFamily="18" charset="0"/>
                <a:ea typeface="Noto Sans CJK SC"/>
                <a:cs typeface="Times New Roman" panose="02020603050405020304" pitchFamily="18" charset="0"/>
              </a:rPr>
              <a:t>Thanks to </a:t>
            </a:r>
            <a:r>
              <a:rPr lang="en-IN" sz="1800" u="none" strike="noStrike" kern="150" dirty="0">
                <a:solidFill>
                  <a:srgbClr val="0563C1"/>
                </a:solidFill>
                <a:effectLst/>
                <a:latin typeface="Times New Roman" panose="02020603050405020304" pitchFamily="18" charset="0"/>
                <a:ea typeface="Noto Sans CJK SC"/>
                <a:cs typeface="Times New Roman" panose="02020603050405020304" pitchFamily="18" charset="0"/>
                <a:hlinkClick r:id="rId4"/>
              </a:rPr>
              <a:t>Wikipedia</a:t>
            </a:r>
            <a:r>
              <a:rPr lang="en-IN" sz="1800" kern="150" dirty="0">
                <a:effectLst/>
                <a:latin typeface="Times New Roman" panose="02020603050405020304" pitchFamily="18" charset="0"/>
                <a:ea typeface="Noto Sans CJK SC"/>
                <a:cs typeface="Times New Roman" panose="02020603050405020304" pitchFamily="18" charset="0"/>
              </a:rPr>
              <a:t> for population information.</a:t>
            </a:r>
          </a:p>
          <a:p>
            <a:pPr>
              <a:lnSpc>
                <a:spcPct val="115000"/>
              </a:lnSpc>
              <a:spcAft>
                <a:spcPts val="700"/>
              </a:spcAft>
              <a:buFont typeface="Arial" panose="020B0604020202020204" pitchFamily="34" charset="0"/>
              <a:buChar char="•"/>
            </a:pPr>
            <a:r>
              <a:rPr lang="en-IN" sz="1800" kern="150" dirty="0">
                <a:effectLst/>
                <a:latin typeface="Times New Roman" panose="02020603050405020304" pitchFamily="18" charset="0"/>
                <a:ea typeface="Noto Sans CJK SC"/>
                <a:cs typeface="Times New Roman" panose="02020603050405020304" pitchFamily="18" charset="0"/>
              </a:rPr>
              <a:t>Thanks to the </a:t>
            </a:r>
            <a:r>
              <a:rPr lang="en-IN" sz="1800" u="none" strike="noStrike" kern="150" dirty="0">
                <a:solidFill>
                  <a:srgbClr val="0563C1"/>
                </a:solidFill>
                <a:effectLst/>
                <a:latin typeface="Times New Roman" panose="02020603050405020304" pitchFamily="18" charset="0"/>
                <a:ea typeface="Noto Sans CJK SC"/>
                <a:cs typeface="Times New Roman" panose="02020603050405020304" pitchFamily="18" charset="0"/>
                <a:hlinkClick r:id="rId5"/>
              </a:rPr>
              <a:t>Team at </a:t>
            </a:r>
            <a:r>
              <a:rPr lang="en-IN" sz="1800" u="none" strike="noStrike" kern="150" dirty="0" err="1">
                <a:solidFill>
                  <a:srgbClr val="0563C1"/>
                </a:solidFill>
                <a:effectLst/>
                <a:latin typeface="Times New Roman" panose="02020603050405020304" pitchFamily="18" charset="0"/>
                <a:ea typeface="Noto Sans CJK SC"/>
                <a:cs typeface="Times New Roman" panose="02020603050405020304" pitchFamily="18" charset="0"/>
                <a:hlinkClick r:id="rId5"/>
              </a:rPr>
              <a:t>ISIBang</a:t>
            </a:r>
            <a:endParaRPr lang="en-IN" sz="1800" kern="150" dirty="0">
              <a:effectLst/>
              <a:latin typeface="Times New Roman" panose="02020603050405020304" pitchFamily="18" charset="0"/>
              <a:ea typeface="Noto Sans CJK SC"/>
              <a:cs typeface="Times New Roman" panose="02020603050405020304" pitchFamily="18" charset="0"/>
            </a:endParaRPr>
          </a:p>
          <a:p>
            <a:pPr>
              <a:lnSpc>
                <a:spcPct val="115000"/>
              </a:lnSpc>
              <a:spcAft>
                <a:spcPts val="700"/>
              </a:spcAft>
              <a:buFont typeface="Arial" panose="020B0604020202020204" pitchFamily="34" charset="0"/>
              <a:buChar char="•"/>
            </a:pPr>
            <a:r>
              <a:rPr lang="en-IN" sz="1800" kern="150" dirty="0">
                <a:effectLst/>
                <a:latin typeface="Times New Roman" panose="02020603050405020304" pitchFamily="18" charset="0"/>
                <a:ea typeface="Noto Sans CJK SC"/>
                <a:cs typeface="Times New Roman" panose="02020603050405020304" pitchFamily="18" charset="0"/>
              </a:rPr>
              <a:t>Photo Courtesy - </a:t>
            </a:r>
            <a:r>
              <a:rPr lang="en-IN" sz="1800" u="none" strike="noStrike" kern="150" dirty="0">
                <a:solidFill>
                  <a:srgbClr val="0563C1"/>
                </a:solidFill>
                <a:effectLst/>
                <a:latin typeface="Times New Roman" panose="02020603050405020304" pitchFamily="18" charset="0"/>
                <a:ea typeface="Noto Sans CJK SC"/>
                <a:cs typeface="Times New Roman" panose="02020603050405020304" pitchFamily="18" charset="0"/>
                <a:hlinkClick r:id="rId6"/>
              </a:rPr>
              <a:t>https://hgis.uw.edu/virus/</a:t>
            </a:r>
            <a:endParaRPr lang="en-IN" sz="1800" kern="150" dirty="0">
              <a:effectLst/>
              <a:latin typeface="Times New Roman" panose="02020603050405020304" pitchFamily="18" charset="0"/>
              <a:ea typeface="Noto Sans CJK SC"/>
              <a:cs typeface="Times New Roman" panose="02020603050405020304" pitchFamily="18" charset="0"/>
            </a:endParaRPr>
          </a:p>
          <a:p>
            <a:pPr>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0943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E86C34-5FB1-49B0-9374-8AAD0FEF21D4}"/>
              </a:ext>
            </a:extLst>
          </p:cNvPr>
          <p:cNvSpPr txBox="1"/>
          <p:nvPr/>
        </p:nvSpPr>
        <p:spPr>
          <a:xfrm>
            <a:off x="630621" y="578069"/>
            <a:ext cx="10468303"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Samples were collected all over India and testing results were given on the every day basis.</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Various analysis can be performed depending upon samples collected, confirmed cases, positive cases, negative cases, death rates and so on. </a:t>
            </a:r>
          </a:p>
          <a:p>
            <a:pP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From the data set, we can obtain the Top </a:t>
            </a:r>
            <a:r>
              <a:rPr lang="en-IN" sz="1800" dirty="0">
                <a:effectLst/>
                <a:latin typeface="Times New Roman" panose="02020603050405020304" pitchFamily="18" charset="0"/>
                <a:ea typeface="Noto Sans CJK SC"/>
                <a:cs typeface="Times New Roman" panose="02020603050405020304" pitchFamily="18" charset="0"/>
              </a:rPr>
              <a:t>10 states with highest number of Confirmed cases</a:t>
            </a:r>
            <a:endParaRPr lang="en-US" dirty="0">
              <a:latin typeface="Times New Roman" panose="02020603050405020304" pitchFamily="18" charset="0"/>
              <a:cs typeface="Times New Roman" panose="02020603050405020304" pitchFamily="18" charset="0"/>
            </a:endParaRPr>
          </a:p>
        </p:txBody>
      </p:sp>
      <p:graphicFrame>
        <p:nvGraphicFramePr>
          <p:cNvPr id="3" name="Content Placeholder 3">
            <a:extLst>
              <a:ext uri="{FF2B5EF4-FFF2-40B4-BE49-F238E27FC236}">
                <a16:creationId xmlns:a16="http://schemas.microsoft.com/office/drawing/2014/main" id="{6313AD62-62C1-4B7E-80B1-68EA01CF2B87}"/>
              </a:ext>
            </a:extLst>
          </p:cNvPr>
          <p:cNvGraphicFramePr>
            <a:graphicFrameLocks/>
          </p:cNvGraphicFramePr>
          <p:nvPr>
            <p:extLst>
              <p:ext uri="{D42A27DB-BD31-4B8C-83A1-F6EECF244321}">
                <p14:modId xmlns:p14="http://schemas.microsoft.com/office/powerpoint/2010/main" val="3782808997"/>
              </p:ext>
            </p:extLst>
          </p:nvPr>
        </p:nvGraphicFramePr>
        <p:xfrm>
          <a:off x="630621" y="2055397"/>
          <a:ext cx="10177901" cy="2502360"/>
        </p:xfrm>
        <a:graphic>
          <a:graphicData uri="http://schemas.openxmlformats.org/drawingml/2006/table">
            <a:tbl>
              <a:tblPr/>
              <a:tblGrid>
                <a:gridCol w="1584794">
                  <a:extLst>
                    <a:ext uri="{9D8B030D-6E8A-4147-A177-3AD203B41FA5}">
                      <a16:colId xmlns:a16="http://schemas.microsoft.com/office/drawing/2014/main" val="2615769676"/>
                    </a:ext>
                  </a:extLst>
                </a:gridCol>
                <a:gridCol w="1448955">
                  <a:extLst>
                    <a:ext uri="{9D8B030D-6E8A-4147-A177-3AD203B41FA5}">
                      <a16:colId xmlns:a16="http://schemas.microsoft.com/office/drawing/2014/main" val="373491360"/>
                    </a:ext>
                  </a:extLst>
                </a:gridCol>
                <a:gridCol w="2374676">
                  <a:extLst>
                    <a:ext uri="{9D8B030D-6E8A-4147-A177-3AD203B41FA5}">
                      <a16:colId xmlns:a16="http://schemas.microsoft.com/office/drawing/2014/main" val="3257422140"/>
                    </a:ext>
                  </a:extLst>
                </a:gridCol>
                <a:gridCol w="2304240">
                  <a:extLst>
                    <a:ext uri="{9D8B030D-6E8A-4147-A177-3AD203B41FA5}">
                      <a16:colId xmlns:a16="http://schemas.microsoft.com/office/drawing/2014/main" val="3377458618"/>
                    </a:ext>
                  </a:extLst>
                </a:gridCol>
                <a:gridCol w="2465236">
                  <a:extLst>
                    <a:ext uri="{9D8B030D-6E8A-4147-A177-3AD203B41FA5}">
                      <a16:colId xmlns:a16="http://schemas.microsoft.com/office/drawing/2014/main" val="1918935343"/>
                    </a:ext>
                  </a:extLst>
                </a:gridCol>
              </a:tblGrid>
              <a:tr h="178740">
                <a:tc gridSpan="2">
                  <a:txBody>
                    <a:bodyPr/>
                    <a:lstStyle/>
                    <a:p>
                      <a:pPr algn="l" fontAlgn="ctr"/>
                      <a:r>
                        <a:rPr lang="en-US" sz="700" b="0" i="0" u="none" strike="noStrike">
                          <a:solidFill>
                            <a:srgbClr val="000000"/>
                          </a:solidFill>
                          <a:effectLst/>
                          <a:latin typeface="Liberation Mono"/>
                        </a:rPr>
                        <a:t>Top 10 states with highest number of Confirmed cases</a:t>
                      </a:r>
                    </a:p>
                  </a:txBody>
                  <a:tcPr marL="0" marR="0" marT="0" marB="0" anchor="ctr">
                    <a:lnL>
                      <a:noFill/>
                    </a:lnL>
                    <a:lnR>
                      <a:noFill/>
                    </a:lnR>
                    <a:lnT>
                      <a:noFill/>
                    </a:lnT>
                    <a:lnB>
                      <a:noFill/>
                    </a:lnB>
                    <a:solidFill>
                      <a:srgbClr val="FFFF00"/>
                    </a:solidFill>
                  </a:tcPr>
                </a:tc>
                <a:tc hMerge="1">
                  <a:txBody>
                    <a:bodyPr/>
                    <a:lstStyle/>
                    <a:p>
                      <a:endParaRPr lang="en-IN"/>
                    </a:p>
                  </a:txBody>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lnL>
                      <a:noFill/>
                    </a:lnL>
                    <a:lnR>
                      <a:noFill/>
                    </a:lnR>
                    <a:lnT>
                      <a:noFill/>
                    </a:lnT>
                    <a:lnB>
                      <a:noFill/>
                    </a:lnB>
                    <a:solidFill>
                      <a:srgbClr val="FFFF00"/>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extLst>
                  <a:ext uri="{0D108BD9-81ED-4DB2-BD59-A6C34878D82A}">
                    <a16:rowId xmlns:a16="http://schemas.microsoft.com/office/drawing/2014/main" val="3451787411"/>
                  </a:ext>
                </a:extLst>
              </a:tr>
              <a:tr h="178740">
                <a:tc>
                  <a:txBody>
                    <a:bodyPr/>
                    <a:lstStyle/>
                    <a:p>
                      <a:pPr algn="l" fontAlgn="b"/>
                      <a:r>
                        <a:rPr lang="en-IN" sz="700" b="1" i="0" u="none" strike="noStrike">
                          <a:solidFill>
                            <a:srgbClr val="000000"/>
                          </a:solidFill>
                          <a:effectLst/>
                          <a:latin typeface="Calibri" panose="020F0502020204030204" pitchFamily="34" charset="0"/>
                        </a:rPr>
                        <a:t>Top 10 confirmed staes</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IN" sz="700" b="1" i="0" u="none" strike="noStrike">
                          <a:solidFill>
                            <a:srgbClr val="000000"/>
                          </a:solidFill>
                          <a:effectLst/>
                          <a:latin typeface="Calibri" panose="020F0502020204030204" pitchFamily="34" charset="0"/>
                        </a:rPr>
                        <a:t>Sum of Confirmed</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extLst>
                  <a:ext uri="{0D108BD9-81ED-4DB2-BD59-A6C34878D82A}">
                    <a16:rowId xmlns:a16="http://schemas.microsoft.com/office/drawing/2014/main" val="4101111986"/>
                  </a:ext>
                </a:extLst>
              </a:tr>
              <a:tr h="178740">
                <a:tc>
                  <a:txBody>
                    <a:bodyPr/>
                    <a:lstStyle/>
                    <a:p>
                      <a:pPr algn="l" fontAlgn="b"/>
                      <a:r>
                        <a:rPr lang="en-IN" sz="700" b="0" i="0" u="none" strike="noStrike">
                          <a:solidFill>
                            <a:srgbClr val="000000"/>
                          </a:solidFill>
                          <a:effectLst/>
                          <a:latin typeface="Calibri" panose="020F0502020204030204" pitchFamily="34" charset="0"/>
                        </a:rPr>
                        <a:t>Maharashtra</a:t>
                      </a:r>
                    </a:p>
                  </a:txBody>
                  <a:tcPr marL="0" marR="0" marT="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700" b="0" i="0" u="none" strike="noStrike">
                          <a:solidFill>
                            <a:srgbClr val="000000"/>
                          </a:solidFill>
                          <a:effectLst/>
                          <a:latin typeface="Calibri" panose="020F0502020204030204" pitchFamily="34" charset="0"/>
                        </a:rPr>
                        <a:t>1062527640</a:t>
                      </a:r>
                    </a:p>
                  </a:txBody>
                  <a:tcPr marL="0" marR="0" marT="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extLst>
                  <a:ext uri="{0D108BD9-81ED-4DB2-BD59-A6C34878D82A}">
                    <a16:rowId xmlns:a16="http://schemas.microsoft.com/office/drawing/2014/main" val="2877603937"/>
                  </a:ext>
                </a:extLst>
              </a:tr>
              <a:tr h="178740">
                <a:tc>
                  <a:txBody>
                    <a:bodyPr/>
                    <a:lstStyle/>
                    <a:p>
                      <a:pPr algn="l" fontAlgn="b"/>
                      <a:r>
                        <a:rPr lang="en-IN" sz="700" b="0" i="0" u="none" strike="noStrike">
                          <a:solidFill>
                            <a:srgbClr val="000000"/>
                          </a:solidFill>
                          <a:effectLst/>
                          <a:latin typeface="Calibri" panose="020F0502020204030204" pitchFamily="34" charset="0"/>
                        </a:rPr>
                        <a:t>Karnataka</a:t>
                      </a:r>
                    </a:p>
                  </a:txBody>
                  <a:tcPr marL="0" marR="0" marT="0" marB="0" anchor="b">
                    <a:lnL>
                      <a:noFill/>
                    </a:lnL>
                    <a:lnR>
                      <a:noFill/>
                    </a:lnR>
                    <a:lnT>
                      <a:noFill/>
                    </a:lnT>
                    <a:lnB>
                      <a:noFill/>
                    </a:lnB>
                    <a:solidFill>
                      <a:srgbClr val="FFD966"/>
                    </a:solidFill>
                  </a:tcPr>
                </a:tc>
                <a:tc>
                  <a:txBody>
                    <a:bodyPr/>
                    <a:lstStyle/>
                    <a:p>
                      <a:pPr algn="r" fontAlgn="b"/>
                      <a:r>
                        <a:rPr lang="en-IN" sz="700" b="0" i="0" u="none" strike="noStrike">
                          <a:solidFill>
                            <a:srgbClr val="000000"/>
                          </a:solidFill>
                          <a:effectLst/>
                          <a:latin typeface="Calibri" panose="020F0502020204030204" pitchFamily="34" charset="0"/>
                        </a:rPr>
                        <a:t>458832046</a:t>
                      </a:r>
                    </a:p>
                  </a:txBody>
                  <a:tcPr marL="0" marR="0" marT="0" marB="0" anchor="b">
                    <a:lnL>
                      <a:noFill/>
                    </a:lnL>
                    <a:lnR>
                      <a:noFill/>
                    </a:lnR>
                    <a:lnT>
                      <a:noFill/>
                    </a:lnT>
                    <a:lnB>
                      <a:noFill/>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extLst>
                  <a:ext uri="{0D108BD9-81ED-4DB2-BD59-A6C34878D82A}">
                    <a16:rowId xmlns:a16="http://schemas.microsoft.com/office/drawing/2014/main" val="2747468361"/>
                  </a:ext>
                </a:extLst>
              </a:tr>
              <a:tr h="178740">
                <a:tc>
                  <a:txBody>
                    <a:bodyPr/>
                    <a:lstStyle/>
                    <a:p>
                      <a:pPr algn="l" fontAlgn="b"/>
                      <a:r>
                        <a:rPr lang="en-IN" sz="700" b="0" i="0" u="none" strike="noStrike" dirty="0">
                          <a:solidFill>
                            <a:srgbClr val="000000"/>
                          </a:solidFill>
                          <a:effectLst/>
                          <a:latin typeface="Calibri" panose="020F0502020204030204" pitchFamily="34" charset="0"/>
                        </a:rPr>
                        <a:t>Kerala</a:t>
                      </a:r>
                    </a:p>
                  </a:txBody>
                  <a:tcPr marL="0" marR="0" marT="0" marB="0" anchor="b">
                    <a:lnL>
                      <a:noFill/>
                    </a:lnL>
                    <a:lnR>
                      <a:noFill/>
                    </a:lnR>
                    <a:lnT>
                      <a:noFill/>
                    </a:lnT>
                    <a:lnB>
                      <a:noFill/>
                    </a:lnB>
                    <a:solidFill>
                      <a:srgbClr val="FFD966"/>
                    </a:solidFill>
                  </a:tcPr>
                </a:tc>
                <a:tc>
                  <a:txBody>
                    <a:bodyPr/>
                    <a:lstStyle/>
                    <a:p>
                      <a:pPr algn="r" fontAlgn="b"/>
                      <a:r>
                        <a:rPr lang="en-IN" sz="700" b="0" i="0" u="none" strike="noStrike">
                          <a:solidFill>
                            <a:srgbClr val="000000"/>
                          </a:solidFill>
                          <a:effectLst/>
                          <a:latin typeface="Calibri" panose="020F0502020204030204" pitchFamily="34" charset="0"/>
                        </a:rPr>
                        <a:t>426597134</a:t>
                      </a:r>
                    </a:p>
                  </a:txBody>
                  <a:tcPr marL="0" marR="0" marT="0" marB="0" anchor="b">
                    <a:lnL>
                      <a:noFill/>
                    </a:lnL>
                    <a:lnR>
                      <a:noFill/>
                    </a:lnR>
                    <a:lnT>
                      <a:noFill/>
                    </a:lnT>
                    <a:lnB>
                      <a:noFill/>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extLst>
                  <a:ext uri="{0D108BD9-81ED-4DB2-BD59-A6C34878D82A}">
                    <a16:rowId xmlns:a16="http://schemas.microsoft.com/office/drawing/2014/main" val="3980700413"/>
                  </a:ext>
                </a:extLst>
              </a:tr>
              <a:tr h="178740">
                <a:tc>
                  <a:txBody>
                    <a:bodyPr/>
                    <a:lstStyle/>
                    <a:p>
                      <a:pPr algn="l" fontAlgn="b"/>
                      <a:r>
                        <a:rPr lang="en-IN" sz="700" b="0" i="0" u="none" strike="noStrike">
                          <a:solidFill>
                            <a:srgbClr val="000000"/>
                          </a:solidFill>
                          <a:effectLst/>
                          <a:latin typeface="Calibri" panose="020F0502020204030204" pitchFamily="34" charset="0"/>
                        </a:rPr>
                        <a:t>Tamil Nadu</a:t>
                      </a:r>
                    </a:p>
                  </a:txBody>
                  <a:tcPr marL="0" marR="0" marT="0" marB="0" anchor="b">
                    <a:lnL>
                      <a:noFill/>
                    </a:lnL>
                    <a:lnR>
                      <a:noFill/>
                    </a:lnR>
                    <a:lnT>
                      <a:noFill/>
                    </a:lnT>
                    <a:lnB>
                      <a:noFill/>
                    </a:lnB>
                    <a:solidFill>
                      <a:srgbClr val="FFD966"/>
                    </a:solidFill>
                  </a:tcPr>
                </a:tc>
                <a:tc>
                  <a:txBody>
                    <a:bodyPr/>
                    <a:lstStyle/>
                    <a:p>
                      <a:pPr algn="r" fontAlgn="b"/>
                      <a:r>
                        <a:rPr lang="en-IN" sz="700" b="0" i="0" u="none" strike="noStrike">
                          <a:solidFill>
                            <a:srgbClr val="000000"/>
                          </a:solidFill>
                          <a:effectLst/>
                          <a:latin typeface="Calibri" panose="020F0502020204030204" pitchFamily="34" charset="0"/>
                        </a:rPr>
                        <a:t>407184930</a:t>
                      </a:r>
                    </a:p>
                  </a:txBody>
                  <a:tcPr marL="0" marR="0" marT="0" marB="0" anchor="b">
                    <a:lnL>
                      <a:noFill/>
                    </a:lnL>
                    <a:lnR>
                      <a:noFill/>
                    </a:lnR>
                    <a:lnT>
                      <a:noFill/>
                    </a:lnT>
                    <a:lnB>
                      <a:noFill/>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extLst>
                  <a:ext uri="{0D108BD9-81ED-4DB2-BD59-A6C34878D82A}">
                    <a16:rowId xmlns:a16="http://schemas.microsoft.com/office/drawing/2014/main" val="2851309975"/>
                  </a:ext>
                </a:extLst>
              </a:tr>
              <a:tr h="178740">
                <a:tc>
                  <a:txBody>
                    <a:bodyPr/>
                    <a:lstStyle/>
                    <a:p>
                      <a:pPr algn="l" fontAlgn="b"/>
                      <a:r>
                        <a:rPr lang="en-IN" sz="700" b="0" i="0" u="none" strike="noStrike">
                          <a:solidFill>
                            <a:srgbClr val="000000"/>
                          </a:solidFill>
                          <a:effectLst/>
                          <a:latin typeface="Calibri" panose="020F0502020204030204" pitchFamily="34" charset="0"/>
                        </a:rPr>
                        <a:t>Andhra Pradesh</a:t>
                      </a:r>
                    </a:p>
                  </a:txBody>
                  <a:tcPr marL="0" marR="0" marT="0" marB="0" anchor="b">
                    <a:lnL>
                      <a:noFill/>
                    </a:lnL>
                    <a:lnR>
                      <a:noFill/>
                    </a:lnR>
                    <a:lnT>
                      <a:noFill/>
                    </a:lnT>
                    <a:lnB>
                      <a:noFill/>
                    </a:lnB>
                    <a:solidFill>
                      <a:srgbClr val="FFD966"/>
                    </a:solidFill>
                  </a:tcPr>
                </a:tc>
                <a:tc>
                  <a:txBody>
                    <a:bodyPr/>
                    <a:lstStyle/>
                    <a:p>
                      <a:pPr algn="r" fontAlgn="b"/>
                      <a:r>
                        <a:rPr lang="en-IN" sz="700" b="0" i="0" u="none" strike="noStrike">
                          <a:solidFill>
                            <a:srgbClr val="000000"/>
                          </a:solidFill>
                          <a:effectLst/>
                          <a:latin typeface="Calibri" panose="020F0502020204030204" pitchFamily="34" charset="0"/>
                        </a:rPr>
                        <a:t>372890428</a:t>
                      </a:r>
                    </a:p>
                  </a:txBody>
                  <a:tcPr marL="0" marR="0" marT="0" marB="0" anchor="b">
                    <a:lnL>
                      <a:noFill/>
                    </a:lnL>
                    <a:lnR>
                      <a:noFill/>
                    </a:lnR>
                    <a:lnT>
                      <a:noFill/>
                    </a:lnT>
                    <a:lnB>
                      <a:noFill/>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extLst>
                  <a:ext uri="{0D108BD9-81ED-4DB2-BD59-A6C34878D82A}">
                    <a16:rowId xmlns:a16="http://schemas.microsoft.com/office/drawing/2014/main" val="95904742"/>
                  </a:ext>
                </a:extLst>
              </a:tr>
              <a:tr h="178740">
                <a:tc>
                  <a:txBody>
                    <a:bodyPr/>
                    <a:lstStyle/>
                    <a:p>
                      <a:pPr algn="l" fontAlgn="b"/>
                      <a:r>
                        <a:rPr lang="en-IN" sz="700" b="0" i="0" u="none" strike="noStrike">
                          <a:solidFill>
                            <a:srgbClr val="000000"/>
                          </a:solidFill>
                          <a:effectLst/>
                          <a:latin typeface="Calibri" panose="020F0502020204030204" pitchFamily="34" charset="0"/>
                        </a:rPr>
                        <a:t>Uttar Pradesh</a:t>
                      </a:r>
                    </a:p>
                  </a:txBody>
                  <a:tcPr marL="0" marR="0" marT="0" marB="0" anchor="b">
                    <a:lnL>
                      <a:noFill/>
                    </a:lnL>
                    <a:lnR>
                      <a:noFill/>
                    </a:lnR>
                    <a:lnT>
                      <a:noFill/>
                    </a:lnT>
                    <a:lnB>
                      <a:noFill/>
                    </a:lnB>
                    <a:solidFill>
                      <a:srgbClr val="FFD966"/>
                    </a:solidFill>
                  </a:tcPr>
                </a:tc>
                <a:tc>
                  <a:txBody>
                    <a:bodyPr/>
                    <a:lstStyle/>
                    <a:p>
                      <a:pPr algn="r" fontAlgn="b"/>
                      <a:r>
                        <a:rPr lang="en-IN" sz="700" b="0" i="0" u="none" strike="noStrike">
                          <a:solidFill>
                            <a:srgbClr val="000000"/>
                          </a:solidFill>
                          <a:effectLst/>
                          <a:latin typeface="Calibri" panose="020F0502020204030204" pitchFamily="34" charset="0"/>
                        </a:rPr>
                        <a:t>296111211</a:t>
                      </a:r>
                    </a:p>
                  </a:txBody>
                  <a:tcPr marL="0" marR="0" marT="0" marB="0" anchor="b">
                    <a:lnL>
                      <a:noFill/>
                    </a:lnL>
                    <a:lnR>
                      <a:noFill/>
                    </a:lnR>
                    <a:lnT>
                      <a:noFill/>
                    </a:lnT>
                    <a:lnB>
                      <a:noFill/>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extLst>
                  <a:ext uri="{0D108BD9-81ED-4DB2-BD59-A6C34878D82A}">
                    <a16:rowId xmlns:a16="http://schemas.microsoft.com/office/drawing/2014/main" val="2486588906"/>
                  </a:ext>
                </a:extLst>
              </a:tr>
              <a:tr h="178740">
                <a:tc>
                  <a:txBody>
                    <a:bodyPr/>
                    <a:lstStyle/>
                    <a:p>
                      <a:pPr algn="l" fontAlgn="b"/>
                      <a:r>
                        <a:rPr lang="en-IN" sz="700" b="0" i="0" u="none" strike="noStrike">
                          <a:solidFill>
                            <a:srgbClr val="000000"/>
                          </a:solidFill>
                          <a:effectLst/>
                          <a:latin typeface="Calibri" panose="020F0502020204030204" pitchFamily="34" charset="0"/>
                        </a:rPr>
                        <a:t>Delhi</a:t>
                      </a:r>
                    </a:p>
                  </a:txBody>
                  <a:tcPr marL="0" marR="0" marT="0" marB="0" anchor="b">
                    <a:lnL>
                      <a:noFill/>
                    </a:lnL>
                    <a:lnR>
                      <a:noFill/>
                    </a:lnR>
                    <a:lnT>
                      <a:noFill/>
                    </a:lnT>
                    <a:lnB>
                      <a:noFill/>
                    </a:lnB>
                    <a:solidFill>
                      <a:srgbClr val="FFD966"/>
                    </a:solidFill>
                  </a:tcPr>
                </a:tc>
                <a:tc>
                  <a:txBody>
                    <a:bodyPr/>
                    <a:lstStyle/>
                    <a:p>
                      <a:pPr algn="r" fontAlgn="b"/>
                      <a:r>
                        <a:rPr lang="en-IN" sz="700" b="0" i="0" u="none" strike="noStrike">
                          <a:solidFill>
                            <a:srgbClr val="000000"/>
                          </a:solidFill>
                          <a:effectLst/>
                          <a:latin typeface="Calibri" panose="020F0502020204030204" pitchFamily="34" charset="0"/>
                        </a:rPr>
                        <a:t>273687243</a:t>
                      </a:r>
                    </a:p>
                  </a:txBody>
                  <a:tcPr marL="0" marR="0" marT="0" marB="0" anchor="b">
                    <a:lnL>
                      <a:noFill/>
                    </a:lnL>
                    <a:lnR>
                      <a:noFill/>
                    </a:lnR>
                    <a:lnT>
                      <a:noFill/>
                    </a:lnT>
                    <a:lnB>
                      <a:noFill/>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extLst>
                  <a:ext uri="{0D108BD9-81ED-4DB2-BD59-A6C34878D82A}">
                    <a16:rowId xmlns:a16="http://schemas.microsoft.com/office/drawing/2014/main" val="806361986"/>
                  </a:ext>
                </a:extLst>
              </a:tr>
              <a:tr h="178740">
                <a:tc>
                  <a:txBody>
                    <a:bodyPr/>
                    <a:lstStyle/>
                    <a:p>
                      <a:pPr algn="l" fontAlgn="b"/>
                      <a:r>
                        <a:rPr lang="en-IN" sz="700" b="0" i="0" u="none" strike="noStrike">
                          <a:solidFill>
                            <a:srgbClr val="000000"/>
                          </a:solidFill>
                          <a:effectLst/>
                          <a:latin typeface="Calibri" panose="020F0502020204030204" pitchFamily="34" charset="0"/>
                        </a:rPr>
                        <a:t>West Bengal</a:t>
                      </a:r>
                    </a:p>
                  </a:txBody>
                  <a:tcPr marL="0" marR="0" marT="0" marB="0" anchor="b">
                    <a:lnL>
                      <a:noFill/>
                    </a:lnL>
                    <a:lnR>
                      <a:noFill/>
                    </a:lnR>
                    <a:lnT>
                      <a:noFill/>
                    </a:lnT>
                    <a:lnB>
                      <a:noFill/>
                    </a:lnB>
                    <a:solidFill>
                      <a:srgbClr val="FFD966"/>
                    </a:solidFill>
                  </a:tcPr>
                </a:tc>
                <a:tc>
                  <a:txBody>
                    <a:bodyPr/>
                    <a:lstStyle/>
                    <a:p>
                      <a:pPr algn="r" fontAlgn="b"/>
                      <a:r>
                        <a:rPr lang="en-IN" sz="700" b="0" i="0" u="none" strike="noStrike">
                          <a:solidFill>
                            <a:srgbClr val="000000"/>
                          </a:solidFill>
                          <a:effectLst/>
                          <a:latin typeface="Calibri" panose="020F0502020204030204" pitchFamily="34" charset="0"/>
                        </a:rPr>
                        <a:t>248252234</a:t>
                      </a:r>
                    </a:p>
                  </a:txBody>
                  <a:tcPr marL="0" marR="0" marT="0" marB="0" anchor="b">
                    <a:lnL>
                      <a:noFill/>
                    </a:lnL>
                    <a:lnR>
                      <a:noFill/>
                    </a:lnR>
                    <a:lnT>
                      <a:noFill/>
                    </a:lnT>
                    <a:lnB>
                      <a:noFill/>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extLst>
                  <a:ext uri="{0D108BD9-81ED-4DB2-BD59-A6C34878D82A}">
                    <a16:rowId xmlns:a16="http://schemas.microsoft.com/office/drawing/2014/main" val="1976937546"/>
                  </a:ext>
                </a:extLst>
              </a:tr>
              <a:tr h="178740">
                <a:tc>
                  <a:txBody>
                    <a:bodyPr/>
                    <a:lstStyle/>
                    <a:p>
                      <a:pPr algn="l" fontAlgn="b"/>
                      <a:r>
                        <a:rPr lang="en-IN" sz="700" b="0" i="0" u="none" strike="noStrike">
                          <a:solidFill>
                            <a:srgbClr val="000000"/>
                          </a:solidFill>
                          <a:effectLst/>
                          <a:latin typeface="Calibri" panose="020F0502020204030204" pitchFamily="34" charset="0"/>
                        </a:rPr>
                        <a:t>Chhattisgarh</a:t>
                      </a:r>
                    </a:p>
                  </a:txBody>
                  <a:tcPr marL="0" marR="0" marT="0" marB="0" anchor="b">
                    <a:lnL>
                      <a:noFill/>
                    </a:lnL>
                    <a:lnR>
                      <a:noFill/>
                    </a:lnR>
                    <a:lnT>
                      <a:noFill/>
                    </a:lnT>
                    <a:lnB>
                      <a:noFill/>
                    </a:lnB>
                    <a:solidFill>
                      <a:srgbClr val="FFD966"/>
                    </a:solidFill>
                  </a:tcPr>
                </a:tc>
                <a:tc>
                  <a:txBody>
                    <a:bodyPr/>
                    <a:lstStyle/>
                    <a:p>
                      <a:pPr algn="r" fontAlgn="b"/>
                      <a:r>
                        <a:rPr lang="en-IN" sz="700" b="0" i="0" u="none" strike="noStrike">
                          <a:solidFill>
                            <a:srgbClr val="000000"/>
                          </a:solidFill>
                          <a:effectLst/>
                          <a:latin typeface="Calibri" panose="020F0502020204030204" pitchFamily="34" charset="0"/>
                        </a:rPr>
                        <a:t>154487241</a:t>
                      </a:r>
                    </a:p>
                  </a:txBody>
                  <a:tcPr marL="0" marR="0" marT="0" marB="0" anchor="b">
                    <a:lnL>
                      <a:noFill/>
                    </a:lnL>
                    <a:lnR>
                      <a:noFill/>
                    </a:lnR>
                    <a:lnT>
                      <a:noFill/>
                    </a:lnT>
                    <a:lnB>
                      <a:noFill/>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extLst>
                  <a:ext uri="{0D108BD9-81ED-4DB2-BD59-A6C34878D82A}">
                    <a16:rowId xmlns:a16="http://schemas.microsoft.com/office/drawing/2014/main" val="3440757314"/>
                  </a:ext>
                </a:extLst>
              </a:tr>
              <a:tr h="178740">
                <a:tc>
                  <a:txBody>
                    <a:bodyPr/>
                    <a:lstStyle/>
                    <a:p>
                      <a:pPr algn="l" fontAlgn="b"/>
                      <a:r>
                        <a:rPr lang="en-IN" sz="700" b="0" i="0" u="none" strike="noStrike">
                          <a:solidFill>
                            <a:srgbClr val="000000"/>
                          </a:solidFill>
                          <a:effectLst/>
                          <a:latin typeface="Calibri" panose="020F0502020204030204" pitchFamily="34" charset="0"/>
                        </a:rPr>
                        <a:t>Rajasthan</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r" fontAlgn="b"/>
                      <a:r>
                        <a:rPr lang="en-IN" sz="700" b="0" i="0" u="none" strike="noStrike">
                          <a:solidFill>
                            <a:srgbClr val="000000"/>
                          </a:solidFill>
                          <a:effectLst/>
                          <a:latin typeface="Calibri" panose="020F0502020204030204" pitchFamily="34" charset="0"/>
                        </a:rPr>
                        <a:t>153492758</a:t>
                      </a:r>
                    </a:p>
                  </a:txBody>
                  <a:tcPr marL="0" marR="0" marT="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extLst>
                  <a:ext uri="{0D108BD9-81ED-4DB2-BD59-A6C34878D82A}">
                    <a16:rowId xmlns:a16="http://schemas.microsoft.com/office/drawing/2014/main" val="1146535355"/>
                  </a:ext>
                </a:extLst>
              </a:tr>
              <a:tr h="178740">
                <a:tc>
                  <a:txBody>
                    <a:bodyPr/>
                    <a:lstStyle/>
                    <a:p>
                      <a:pPr algn="l" fontAlgn="b"/>
                      <a:r>
                        <a:rPr lang="en-IN" sz="700" b="1" i="0" u="none" strike="noStrike">
                          <a:solidFill>
                            <a:srgbClr val="000000"/>
                          </a:solidFill>
                          <a:effectLst/>
                          <a:latin typeface="Calibri" panose="020F0502020204030204" pitchFamily="34" charset="0"/>
                        </a:rPr>
                        <a:t>Grand Total</a:t>
                      </a:r>
                    </a:p>
                  </a:txBody>
                  <a:tcPr marL="0" marR="0" marT="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700" b="1" i="0" u="none" strike="noStrike">
                          <a:solidFill>
                            <a:srgbClr val="000000"/>
                          </a:solidFill>
                          <a:effectLst/>
                          <a:latin typeface="Calibri" panose="020F0502020204030204" pitchFamily="34" charset="0"/>
                        </a:rPr>
                        <a:t>3854062865</a:t>
                      </a:r>
                    </a:p>
                  </a:txBody>
                  <a:tcPr marL="0" marR="0" marT="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D966"/>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extLst>
                  <a:ext uri="{0D108BD9-81ED-4DB2-BD59-A6C34878D82A}">
                    <a16:rowId xmlns:a16="http://schemas.microsoft.com/office/drawing/2014/main" val="1804080840"/>
                  </a:ext>
                </a:extLst>
              </a:tr>
              <a:tr h="178740">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tc>
                  <a:txBody>
                    <a:bodyPr/>
                    <a:lstStyle/>
                    <a:p>
                      <a:pPr algn="l" fontAlgn="b"/>
                      <a:r>
                        <a:rPr lang="en-IN" sz="700" b="0" i="0" u="none" strike="noStrike" dirty="0">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00B0F0"/>
                    </a:solidFill>
                  </a:tcPr>
                </a:tc>
                <a:extLst>
                  <a:ext uri="{0D108BD9-81ED-4DB2-BD59-A6C34878D82A}">
                    <a16:rowId xmlns:a16="http://schemas.microsoft.com/office/drawing/2014/main" val="1576696336"/>
                  </a:ext>
                </a:extLst>
              </a:tr>
            </a:tbl>
          </a:graphicData>
        </a:graphic>
      </p:graphicFrame>
      <p:graphicFrame>
        <p:nvGraphicFramePr>
          <p:cNvPr id="4" name="Chart 3">
            <a:extLst>
              <a:ext uri="{FF2B5EF4-FFF2-40B4-BE49-F238E27FC236}">
                <a16:creationId xmlns:a16="http://schemas.microsoft.com/office/drawing/2014/main" id="{AC11C4F9-7FF1-49F6-A672-BCAF823DFAC3}"/>
              </a:ext>
            </a:extLst>
          </p:cNvPr>
          <p:cNvGraphicFramePr>
            <a:graphicFrameLocks/>
          </p:cNvGraphicFramePr>
          <p:nvPr>
            <p:extLst>
              <p:ext uri="{D42A27DB-BD31-4B8C-83A1-F6EECF244321}">
                <p14:modId xmlns:p14="http://schemas.microsoft.com/office/powerpoint/2010/main" val="2451663067"/>
              </p:ext>
            </p:extLst>
          </p:nvPr>
        </p:nvGraphicFramePr>
        <p:xfrm>
          <a:off x="5719571" y="2055397"/>
          <a:ext cx="5116979" cy="257836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2D03C305-2CBD-470D-A96E-15EEE664C77D}"/>
              </a:ext>
            </a:extLst>
          </p:cNvPr>
          <p:cNvSpPr txBox="1"/>
          <p:nvPr/>
        </p:nvSpPr>
        <p:spPr>
          <a:xfrm>
            <a:off x="641131" y="4813738"/>
            <a:ext cx="9038896"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According to the above information Maharashtra is on Top 1 place with 1062527640 confirmed cases</a:t>
            </a: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Rajasthan is in Top 10th place with 153492758 confirmed cases.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7195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99F34E7-E757-46A0-B25E-74328A3C197C}"/>
              </a:ext>
            </a:extLst>
          </p:cNvPr>
          <p:cNvGraphicFramePr>
            <a:graphicFrameLocks noGrp="1"/>
          </p:cNvGraphicFramePr>
          <p:nvPr>
            <p:extLst>
              <p:ext uri="{D42A27DB-BD31-4B8C-83A1-F6EECF244321}">
                <p14:modId xmlns:p14="http://schemas.microsoft.com/office/powerpoint/2010/main" val="3780846437"/>
              </p:ext>
            </p:extLst>
          </p:nvPr>
        </p:nvGraphicFramePr>
        <p:xfrm>
          <a:off x="546100" y="941797"/>
          <a:ext cx="5740400" cy="3261908"/>
        </p:xfrm>
        <a:graphic>
          <a:graphicData uri="http://schemas.openxmlformats.org/drawingml/2006/table">
            <a:tbl>
              <a:tblPr/>
              <a:tblGrid>
                <a:gridCol w="2998716">
                  <a:extLst>
                    <a:ext uri="{9D8B030D-6E8A-4147-A177-3AD203B41FA5}">
                      <a16:colId xmlns:a16="http://schemas.microsoft.com/office/drawing/2014/main" val="4207427226"/>
                    </a:ext>
                  </a:extLst>
                </a:gridCol>
                <a:gridCol w="2741684">
                  <a:extLst>
                    <a:ext uri="{9D8B030D-6E8A-4147-A177-3AD203B41FA5}">
                      <a16:colId xmlns:a16="http://schemas.microsoft.com/office/drawing/2014/main" val="2734014540"/>
                    </a:ext>
                  </a:extLst>
                </a:gridCol>
              </a:tblGrid>
              <a:tr h="250916">
                <a:tc gridSpan="2">
                  <a:txBody>
                    <a:bodyPr/>
                    <a:lstStyle/>
                    <a:p>
                      <a:pPr algn="l" fontAlgn="ctr"/>
                      <a:r>
                        <a:rPr lang="en-US" sz="1000" b="1" i="0" u="none" strike="noStrike">
                          <a:solidFill>
                            <a:srgbClr val="000000"/>
                          </a:solidFill>
                          <a:effectLst/>
                          <a:latin typeface="Liberation Mono"/>
                        </a:rPr>
                        <a:t>B</a:t>
                      </a:r>
                      <a:r>
                        <a:rPr lang="en-US" sz="1000" b="0" i="0" u="none" strike="noStrike">
                          <a:solidFill>
                            <a:srgbClr val="000000"/>
                          </a:solidFill>
                          <a:effectLst/>
                          <a:latin typeface="Liberation Mono"/>
                        </a:rPr>
                        <a:t>ottom 10 states with highest number of Confirmed cases</a:t>
                      </a:r>
                    </a:p>
                  </a:txBody>
                  <a:tcPr marL="6350" marR="6350" marT="6350" marB="0" anchor="ctr">
                    <a:lnL>
                      <a:noFill/>
                    </a:lnL>
                    <a:lnR>
                      <a:noFill/>
                    </a:lnR>
                    <a:lnT>
                      <a:noFill/>
                    </a:lnT>
                    <a:lnB>
                      <a:noFill/>
                    </a:lnB>
                    <a:solidFill>
                      <a:srgbClr val="FFFF00"/>
                    </a:solidFill>
                  </a:tcPr>
                </a:tc>
                <a:tc hMerge="1">
                  <a:txBody>
                    <a:bodyPr/>
                    <a:lstStyle/>
                    <a:p>
                      <a:endParaRPr lang="en-IN"/>
                    </a:p>
                  </a:txBody>
                  <a:tcPr/>
                </a:tc>
                <a:extLst>
                  <a:ext uri="{0D108BD9-81ED-4DB2-BD59-A6C34878D82A}">
                    <a16:rowId xmlns:a16="http://schemas.microsoft.com/office/drawing/2014/main" val="2126122833"/>
                  </a:ext>
                </a:extLst>
              </a:tr>
              <a:tr h="250916">
                <a:tc>
                  <a:txBody>
                    <a:bodyPr/>
                    <a:lstStyle/>
                    <a:p>
                      <a:pPr algn="l" fontAlgn="b"/>
                      <a:r>
                        <a:rPr lang="en-IN" sz="1100" b="1" i="0" u="none" strike="noStrike">
                          <a:solidFill>
                            <a:srgbClr val="000000"/>
                          </a:solidFill>
                          <a:effectLst/>
                          <a:latin typeface="Calibri" panose="020F0502020204030204" pitchFamily="34" charset="0"/>
                        </a:rPr>
                        <a:t>Bottom 10 confirmed states</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IN" sz="1100" b="1" i="0" u="none" strike="noStrike">
                          <a:solidFill>
                            <a:srgbClr val="000000"/>
                          </a:solidFill>
                          <a:effectLst/>
                          <a:latin typeface="Calibri" panose="020F0502020204030204" pitchFamily="34" charset="0"/>
                        </a:rPr>
                        <a:t>Sum of Confirmed</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3172062665"/>
                  </a:ext>
                </a:extLst>
              </a:tr>
              <a:tr h="250916">
                <a:tc>
                  <a:txBody>
                    <a:bodyPr/>
                    <a:lstStyle/>
                    <a:p>
                      <a:pPr algn="l" fontAlgn="b"/>
                      <a:r>
                        <a:rPr lang="en-IN" sz="1100" b="0" i="0" u="none" strike="noStrike">
                          <a:solidFill>
                            <a:srgbClr val="000000"/>
                          </a:solidFill>
                          <a:effectLst/>
                          <a:latin typeface="Calibri" panose="020F0502020204030204" pitchFamily="34" charset="0"/>
                        </a:rPr>
                        <a:t>Andaman and Nicobar Islands</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1875543</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2585646428"/>
                  </a:ext>
                </a:extLst>
              </a:tr>
              <a:tr h="250916">
                <a:tc>
                  <a:txBody>
                    <a:bodyPr/>
                    <a:lstStyle/>
                    <a:p>
                      <a:pPr algn="l" fontAlgn="b"/>
                      <a:r>
                        <a:rPr lang="en-IN" sz="1100" b="0" i="0" u="none" strike="noStrike">
                          <a:solidFill>
                            <a:srgbClr val="000000"/>
                          </a:solidFill>
                          <a:effectLst/>
                          <a:latin typeface="Calibri" panose="020F0502020204030204" pitchFamily="34" charset="0"/>
                        </a:rPr>
                        <a:t>Bihar****</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1430909</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539168370"/>
                  </a:ext>
                </a:extLst>
              </a:tr>
              <a:tr h="250916">
                <a:tc>
                  <a:txBody>
                    <a:bodyPr/>
                    <a:lstStyle/>
                    <a:p>
                      <a:pPr algn="l" fontAlgn="b"/>
                      <a:r>
                        <a:rPr lang="en-US" sz="1100" b="0" i="0" u="none" strike="noStrike">
                          <a:solidFill>
                            <a:srgbClr val="000000"/>
                          </a:solidFill>
                          <a:effectLst/>
                          <a:latin typeface="Calibri" panose="020F0502020204030204" pitchFamily="34" charset="0"/>
                        </a:rPr>
                        <a:t>Cases being reassigned to states</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345565</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832412764"/>
                  </a:ext>
                </a:extLst>
              </a:tr>
              <a:tr h="250916">
                <a:tc>
                  <a:txBody>
                    <a:bodyPr/>
                    <a:lstStyle/>
                    <a:p>
                      <a:pPr algn="l" fontAlgn="b"/>
                      <a:r>
                        <a:rPr lang="en-IN" sz="1100" b="0" i="0" u="none" strike="noStrike">
                          <a:solidFill>
                            <a:srgbClr val="000000"/>
                          </a:solidFill>
                          <a:effectLst/>
                          <a:latin typeface="Calibri" panose="020F0502020204030204" pitchFamily="34" charset="0"/>
                        </a:rPr>
                        <a:t>Dadra and Nagar Haveli</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20722</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676500862"/>
                  </a:ext>
                </a:extLst>
              </a:tr>
              <a:tr h="250916">
                <a:tc>
                  <a:txBody>
                    <a:bodyPr/>
                    <a:lstStyle/>
                    <a:p>
                      <a:pPr algn="l" fontAlgn="b"/>
                      <a:r>
                        <a:rPr lang="en-US" sz="1100" b="0" i="0" u="none" strike="noStrike">
                          <a:solidFill>
                            <a:srgbClr val="000000"/>
                          </a:solidFill>
                          <a:effectLst/>
                          <a:latin typeface="Calibri" panose="020F0502020204030204" pitchFamily="34" charset="0"/>
                        </a:rPr>
                        <a:t>Dadra and Nagar Haveli and Daman and Diu</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1849234</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3939443547"/>
                  </a:ext>
                </a:extLst>
              </a:tr>
              <a:tr h="250916">
                <a:tc>
                  <a:txBody>
                    <a:bodyPr/>
                    <a:lstStyle/>
                    <a:p>
                      <a:pPr algn="l" fontAlgn="b"/>
                      <a:r>
                        <a:rPr lang="en-IN" sz="1100" b="0" i="0" u="none" strike="noStrike">
                          <a:solidFill>
                            <a:srgbClr val="000000"/>
                          </a:solidFill>
                          <a:effectLst/>
                          <a:latin typeface="Calibri" panose="020F0502020204030204" pitchFamily="34" charset="0"/>
                        </a:rPr>
                        <a:t>Daman &amp; Diu</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2</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466066202"/>
                  </a:ext>
                </a:extLst>
              </a:tr>
              <a:tr h="250916">
                <a:tc>
                  <a:txBody>
                    <a:bodyPr/>
                    <a:lstStyle/>
                    <a:p>
                      <a:pPr algn="l" fontAlgn="b"/>
                      <a:r>
                        <a:rPr lang="en-IN" sz="1100" b="0" i="0" u="none" strike="noStrike">
                          <a:solidFill>
                            <a:srgbClr val="000000"/>
                          </a:solidFill>
                          <a:effectLst/>
                          <a:latin typeface="Calibri" panose="020F0502020204030204" pitchFamily="34" charset="0"/>
                        </a:rPr>
                        <a:t>Himanchal Pradesh</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204516</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357701167"/>
                  </a:ext>
                </a:extLst>
              </a:tr>
              <a:tr h="250916">
                <a:tc>
                  <a:txBody>
                    <a:bodyPr/>
                    <a:lstStyle/>
                    <a:p>
                      <a:pPr algn="l" fontAlgn="b"/>
                      <a:r>
                        <a:rPr lang="en-IN" sz="1100" b="0" i="0" u="none" strike="noStrike">
                          <a:solidFill>
                            <a:srgbClr val="000000"/>
                          </a:solidFill>
                          <a:effectLst/>
                          <a:latin typeface="Calibri" panose="020F0502020204030204" pitchFamily="34" charset="0"/>
                        </a:rPr>
                        <a:t>Lakshadweep</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833482</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213455461"/>
                  </a:ext>
                </a:extLst>
              </a:tr>
              <a:tr h="250916">
                <a:tc>
                  <a:txBody>
                    <a:bodyPr/>
                    <a:lstStyle/>
                    <a:p>
                      <a:pPr algn="l" fontAlgn="b"/>
                      <a:r>
                        <a:rPr lang="en-IN" sz="1100" b="0" i="0" u="none" strike="noStrike">
                          <a:solidFill>
                            <a:srgbClr val="000000"/>
                          </a:solidFill>
                          <a:effectLst/>
                          <a:latin typeface="Calibri" panose="020F0502020204030204" pitchFamily="34" charset="0"/>
                        </a:rPr>
                        <a:t>Madhya Pradesh***</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791656</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468619863"/>
                  </a:ext>
                </a:extLst>
              </a:tr>
              <a:tr h="250916">
                <a:tc>
                  <a:txBody>
                    <a:bodyPr/>
                    <a:lstStyle/>
                    <a:p>
                      <a:pPr algn="l" fontAlgn="b"/>
                      <a:r>
                        <a:rPr lang="en-IN" sz="1100" b="0" i="0" u="none" strike="noStrike">
                          <a:solidFill>
                            <a:srgbClr val="000000"/>
                          </a:solidFill>
                          <a:effectLst/>
                          <a:latin typeface="Calibri" panose="020F0502020204030204" pitchFamily="34" charset="0"/>
                        </a:rPr>
                        <a:t>Unassigned</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161</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3363276935"/>
                  </a:ext>
                </a:extLst>
              </a:tr>
              <a:tr h="250916">
                <a:tc>
                  <a:txBody>
                    <a:bodyPr/>
                    <a:lstStyle/>
                    <a:p>
                      <a:pPr algn="l" fontAlgn="b"/>
                      <a:r>
                        <a:rPr lang="en-IN" sz="1100" b="1" i="0" u="none" strike="noStrike">
                          <a:solidFill>
                            <a:srgbClr val="000000"/>
                          </a:solidFill>
                          <a:effectLst/>
                          <a:latin typeface="Calibri" panose="020F0502020204030204" pitchFamily="34" charset="0"/>
                        </a:rPr>
                        <a:t>Grand Total</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1" i="0" u="none" strike="noStrike" dirty="0">
                          <a:solidFill>
                            <a:srgbClr val="000000"/>
                          </a:solidFill>
                          <a:effectLst/>
                          <a:latin typeface="Calibri" panose="020F0502020204030204" pitchFamily="34" charset="0"/>
                        </a:rPr>
                        <a:t>7351790</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874245373"/>
                  </a:ext>
                </a:extLst>
              </a:tr>
            </a:tbl>
          </a:graphicData>
        </a:graphic>
      </p:graphicFrame>
      <p:graphicFrame>
        <p:nvGraphicFramePr>
          <p:cNvPr id="5" name="Chart 4">
            <a:extLst>
              <a:ext uri="{FF2B5EF4-FFF2-40B4-BE49-F238E27FC236}">
                <a16:creationId xmlns:a16="http://schemas.microsoft.com/office/drawing/2014/main" id="{3DD1DE5D-1820-4839-879E-FBF2368809DC}"/>
              </a:ext>
            </a:extLst>
          </p:cNvPr>
          <p:cNvGraphicFramePr>
            <a:graphicFrameLocks/>
          </p:cNvGraphicFramePr>
          <p:nvPr>
            <p:extLst>
              <p:ext uri="{D42A27DB-BD31-4B8C-83A1-F6EECF244321}">
                <p14:modId xmlns:p14="http://schemas.microsoft.com/office/powerpoint/2010/main" val="608912696"/>
              </p:ext>
            </p:extLst>
          </p:nvPr>
        </p:nvGraphicFramePr>
        <p:xfrm>
          <a:off x="6286500" y="1293585"/>
          <a:ext cx="5523540" cy="272142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3BD0C189-10E2-4A34-8037-0E7304DB8206}"/>
              </a:ext>
            </a:extLst>
          </p:cNvPr>
          <p:cNvSpPr txBox="1"/>
          <p:nvPr/>
        </p:nvSpPr>
        <p:spPr>
          <a:xfrm>
            <a:off x="424180" y="482687"/>
            <a:ext cx="1071118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From the data set, we can obtain the Bottom </a:t>
            </a:r>
            <a:r>
              <a:rPr lang="en-IN" sz="1800" dirty="0">
                <a:effectLst/>
                <a:latin typeface="Times New Roman" panose="02020603050405020304" pitchFamily="18" charset="0"/>
                <a:ea typeface="Noto Sans CJK SC"/>
                <a:cs typeface="Times New Roman" panose="02020603050405020304" pitchFamily="18" charset="0"/>
              </a:rPr>
              <a:t>10 states with highest number of Confirmed cases</a:t>
            </a:r>
            <a:endParaRPr lang="en-IN" dirty="0"/>
          </a:p>
        </p:txBody>
      </p:sp>
      <p:sp>
        <p:nvSpPr>
          <p:cNvPr id="7" name="TextBox 6">
            <a:extLst>
              <a:ext uri="{FF2B5EF4-FFF2-40B4-BE49-F238E27FC236}">
                <a16:creationId xmlns:a16="http://schemas.microsoft.com/office/drawing/2014/main" id="{075FC669-3CE0-44E5-A73B-52885772A1A1}"/>
              </a:ext>
            </a:extLst>
          </p:cNvPr>
          <p:cNvSpPr txBox="1"/>
          <p:nvPr/>
        </p:nvSpPr>
        <p:spPr>
          <a:xfrm>
            <a:off x="546100" y="4555493"/>
            <a:ext cx="10274300" cy="369332"/>
          </a:xfrm>
          <a:prstGeom prst="rect">
            <a:avLst/>
          </a:prstGeom>
          <a:noFill/>
        </p:spPr>
        <p:txBody>
          <a:bodyPr wrap="square">
            <a:sp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According to the above information, the bottom 10 states are shown along with their value.</a:t>
            </a:r>
          </a:p>
        </p:txBody>
      </p:sp>
    </p:spTree>
    <p:extLst>
      <p:ext uri="{BB962C8B-B14F-4D97-AF65-F5344CB8AC3E}">
        <p14:creationId xmlns:p14="http://schemas.microsoft.com/office/powerpoint/2010/main" val="993557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131BD4D-6F6B-47B4-B2DB-061B59861FA8}"/>
              </a:ext>
            </a:extLst>
          </p:cNvPr>
          <p:cNvGraphicFramePr>
            <a:graphicFrameLocks noGrp="1"/>
          </p:cNvGraphicFramePr>
          <p:nvPr>
            <p:extLst>
              <p:ext uri="{D42A27DB-BD31-4B8C-83A1-F6EECF244321}">
                <p14:modId xmlns:p14="http://schemas.microsoft.com/office/powerpoint/2010/main" val="3461862470"/>
              </p:ext>
            </p:extLst>
          </p:nvPr>
        </p:nvGraphicFramePr>
        <p:xfrm>
          <a:off x="355600" y="1898239"/>
          <a:ext cx="4931103" cy="2520950"/>
        </p:xfrm>
        <a:graphic>
          <a:graphicData uri="http://schemas.openxmlformats.org/drawingml/2006/table">
            <a:tbl>
              <a:tblPr/>
              <a:tblGrid>
                <a:gridCol w="2574647">
                  <a:extLst>
                    <a:ext uri="{9D8B030D-6E8A-4147-A177-3AD203B41FA5}">
                      <a16:colId xmlns:a16="http://schemas.microsoft.com/office/drawing/2014/main" val="4133898774"/>
                    </a:ext>
                  </a:extLst>
                </a:gridCol>
                <a:gridCol w="2356456">
                  <a:extLst>
                    <a:ext uri="{9D8B030D-6E8A-4147-A177-3AD203B41FA5}">
                      <a16:colId xmlns:a16="http://schemas.microsoft.com/office/drawing/2014/main" val="2323944464"/>
                    </a:ext>
                  </a:extLst>
                </a:gridCol>
              </a:tblGrid>
              <a:tr h="184150">
                <a:tc>
                  <a:txBody>
                    <a:bodyPr/>
                    <a:lstStyle/>
                    <a:p>
                      <a:pPr algn="l" fontAlgn="ctr"/>
                      <a:r>
                        <a:rPr lang="en-US" sz="1000" b="0" i="0" u="none" strike="noStrike">
                          <a:solidFill>
                            <a:srgbClr val="000000"/>
                          </a:solidFill>
                          <a:effectLst/>
                          <a:latin typeface="Liberation Mono"/>
                        </a:rPr>
                        <a:t>Top 10 states with highest number of Cured cases</a:t>
                      </a:r>
                    </a:p>
                  </a:txBody>
                  <a:tcPr marL="6350" marR="6350" marT="6350" marB="0" anchor="ctr">
                    <a:lnL>
                      <a:noFill/>
                    </a:lnL>
                    <a:lnR>
                      <a:noFill/>
                    </a:lnR>
                    <a:lnT>
                      <a:noFill/>
                    </a:lnT>
                    <a:lnB>
                      <a:noFill/>
                    </a:lnB>
                    <a:solidFill>
                      <a:srgbClr val="FFFF00"/>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FFFF00"/>
                    </a:solidFill>
                  </a:tcPr>
                </a:tc>
                <a:extLst>
                  <a:ext uri="{0D108BD9-81ED-4DB2-BD59-A6C34878D82A}">
                    <a16:rowId xmlns:a16="http://schemas.microsoft.com/office/drawing/2014/main" val="1302936972"/>
                  </a:ext>
                </a:extLst>
              </a:tr>
              <a:tr h="184150">
                <a:tc>
                  <a:txBody>
                    <a:bodyPr/>
                    <a:lstStyle/>
                    <a:p>
                      <a:pPr algn="l" fontAlgn="b"/>
                      <a:r>
                        <a:rPr lang="en-IN" sz="1100" b="1" i="0" u="none" strike="noStrike">
                          <a:solidFill>
                            <a:srgbClr val="000000"/>
                          </a:solidFill>
                          <a:effectLst/>
                          <a:latin typeface="Calibri" panose="020F0502020204030204" pitchFamily="34" charset="0"/>
                        </a:rPr>
                        <a:t>Top 10 cured staes</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IN" sz="1100" b="1" i="0" u="none" strike="noStrike">
                          <a:solidFill>
                            <a:srgbClr val="000000"/>
                          </a:solidFill>
                          <a:effectLst/>
                          <a:latin typeface="Calibri" panose="020F0502020204030204" pitchFamily="34" charset="0"/>
                        </a:rPr>
                        <a:t>Sum of Cured</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1030795605"/>
                  </a:ext>
                </a:extLst>
              </a:tr>
              <a:tr h="184150">
                <a:tc>
                  <a:txBody>
                    <a:bodyPr/>
                    <a:lstStyle/>
                    <a:p>
                      <a:pPr algn="l" fontAlgn="b"/>
                      <a:r>
                        <a:rPr lang="en-IN" sz="1100" b="0" i="0" u="none" strike="noStrike">
                          <a:solidFill>
                            <a:srgbClr val="000000"/>
                          </a:solidFill>
                          <a:effectLst/>
                          <a:latin typeface="Calibri" panose="020F0502020204030204" pitchFamily="34" charset="0"/>
                        </a:rPr>
                        <a:t>Andhra Pradesh</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352926995</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4183043197"/>
                  </a:ext>
                </a:extLst>
              </a:tr>
              <a:tr h="184150">
                <a:tc>
                  <a:txBody>
                    <a:bodyPr/>
                    <a:lstStyle/>
                    <a:p>
                      <a:pPr algn="l" fontAlgn="b"/>
                      <a:r>
                        <a:rPr lang="en-IN" sz="1100" b="0" i="0" u="none" strike="noStrike">
                          <a:solidFill>
                            <a:srgbClr val="000000"/>
                          </a:solidFill>
                          <a:effectLst/>
                          <a:latin typeface="Calibri" panose="020F0502020204030204" pitchFamily="34" charset="0"/>
                        </a:rPr>
                        <a:t>Chhattisgarh</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142720847</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64346991"/>
                  </a:ext>
                </a:extLst>
              </a:tr>
              <a:tr h="184150">
                <a:tc>
                  <a:txBody>
                    <a:bodyPr/>
                    <a:lstStyle/>
                    <a:p>
                      <a:pPr algn="l" fontAlgn="b"/>
                      <a:r>
                        <a:rPr lang="en-IN" sz="1100" b="0" i="0" u="none" strike="noStrike">
                          <a:solidFill>
                            <a:srgbClr val="000000"/>
                          </a:solidFill>
                          <a:effectLst/>
                          <a:latin typeface="Calibri" panose="020F0502020204030204" pitchFamily="34" charset="0"/>
                        </a:rPr>
                        <a:t>Delhi</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260720476</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068225163"/>
                  </a:ext>
                </a:extLst>
              </a:tr>
              <a:tr h="184150">
                <a:tc>
                  <a:txBody>
                    <a:bodyPr/>
                    <a:lstStyle/>
                    <a:p>
                      <a:pPr algn="l" fontAlgn="b"/>
                      <a:r>
                        <a:rPr lang="en-IN" sz="1100" b="0" i="0" u="none" strike="noStrike" dirty="0">
                          <a:solidFill>
                            <a:srgbClr val="000000"/>
                          </a:solidFill>
                          <a:effectLst/>
                          <a:latin typeface="Calibri" panose="020F0502020204030204" pitchFamily="34" charset="0"/>
                        </a:rPr>
                        <a:t>Karnataka</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416155734</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881150712"/>
                  </a:ext>
                </a:extLst>
              </a:tr>
              <a:tr h="184150">
                <a:tc>
                  <a:txBody>
                    <a:bodyPr/>
                    <a:lstStyle/>
                    <a:p>
                      <a:pPr algn="l" fontAlgn="b"/>
                      <a:r>
                        <a:rPr lang="en-IN" sz="1100" b="0" i="0" u="none" strike="noStrike">
                          <a:solidFill>
                            <a:srgbClr val="000000"/>
                          </a:solidFill>
                          <a:effectLst/>
                          <a:latin typeface="Calibri" panose="020F0502020204030204" pitchFamily="34" charset="0"/>
                        </a:rPr>
                        <a:t>Kerala</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390311164</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071752179"/>
                  </a:ext>
                </a:extLst>
              </a:tr>
              <a:tr h="184150">
                <a:tc>
                  <a:txBody>
                    <a:bodyPr/>
                    <a:lstStyle/>
                    <a:p>
                      <a:pPr algn="l" fontAlgn="b"/>
                      <a:r>
                        <a:rPr lang="en-IN" sz="1100" b="0" i="0" u="none" strike="noStrike">
                          <a:solidFill>
                            <a:srgbClr val="000000"/>
                          </a:solidFill>
                          <a:effectLst/>
                          <a:latin typeface="Calibri" panose="020F0502020204030204" pitchFamily="34" charset="0"/>
                        </a:rPr>
                        <a:t>Maharashtra</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963584102</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3241609486"/>
                  </a:ext>
                </a:extLst>
              </a:tr>
              <a:tr h="184150">
                <a:tc>
                  <a:txBody>
                    <a:bodyPr/>
                    <a:lstStyle/>
                    <a:p>
                      <a:pPr algn="l" fontAlgn="b"/>
                      <a:r>
                        <a:rPr lang="en-IN" sz="1100" b="0" i="0" u="none" strike="noStrike">
                          <a:solidFill>
                            <a:srgbClr val="000000"/>
                          </a:solidFill>
                          <a:effectLst/>
                          <a:latin typeface="Calibri" panose="020F0502020204030204" pitchFamily="34" charset="0"/>
                        </a:rPr>
                        <a:t>Odisha</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142222495</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731187682"/>
                  </a:ext>
                </a:extLst>
              </a:tr>
              <a:tr h="184150">
                <a:tc>
                  <a:txBody>
                    <a:bodyPr/>
                    <a:lstStyle/>
                    <a:p>
                      <a:pPr algn="l" fontAlgn="b"/>
                      <a:r>
                        <a:rPr lang="en-IN" sz="1100" b="0" i="0" u="none" strike="noStrike">
                          <a:solidFill>
                            <a:srgbClr val="000000"/>
                          </a:solidFill>
                          <a:effectLst/>
                          <a:latin typeface="Calibri" panose="020F0502020204030204" pitchFamily="34" charset="0"/>
                        </a:rPr>
                        <a:t>Tamil Nadu</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381444416</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424859821"/>
                  </a:ext>
                </a:extLst>
              </a:tr>
              <a:tr h="184150">
                <a:tc>
                  <a:txBody>
                    <a:bodyPr/>
                    <a:lstStyle/>
                    <a:p>
                      <a:pPr algn="l" fontAlgn="b"/>
                      <a:r>
                        <a:rPr lang="en-IN" sz="1100" b="0" i="0" u="none" strike="noStrike">
                          <a:solidFill>
                            <a:srgbClr val="000000"/>
                          </a:solidFill>
                          <a:effectLst/>
                          <a:latin typeface="Calibri" panose="020F0502020204030204" pitchFamily="34" charset="0"/>
                        </a:rPr>
                        <a:t>Uttar Pradesh</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276311742</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2312879093"/>
                  </a:ext>
                </a:extLst>
              </a:tr>
              <a:tr h="184150">
                <a:tc>
                  <a:txBody>
                    <a:bodyPr/>
                    <a:lstStyle/>
                    <a:p>
                      <a:pPr algn="l" fontAlgn="b"/>
                      <a:r>
                        <a:rPr lang="en-IN" sz="1100" b="0" i="0" u="none" strike="noStrike">
                          <a:solidFill>
                            <a:srgbClr val="000000"/>
                          </a:solidFill>
                          <a:effectLst/>
                          <a:latin typeface="Calibri" panose="020F0502020204030204" pitchFamily="34" charset="0"/>
                        </a:rPr>
                        <a:t>West Bengal</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233983721</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622091288"/>
                  </a:ext>
                </a:extLst>
              </a:tr>
              <a:tr h="184150">
                <a:tc>
                  <a:txBody>
                    <a:bodyPr/>
                    <a:lstStyle/>
                    <a:p>
                      <a:pPr algn="l" fontAlgn="b"/>
                      <a:r>
                        <a:rPr lang="en-IN" sz="1100" b="1" i="0" u="none" strike="noStrike">
                          <a:solidFill>
                            <a:srgbClr val="000000"/>
                          </a:solidFill>
                          <a:effectLst/>
                          <a:latin typeface="Calibri" panose="020F0502020204030204" pitchFamily="34" charset="0"/>
                        </a:rPr>
                        <a:t>Grand Total</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1" i="0" u="none" strike="noStrike" dirty="0">
                          <a:solidFill>
                            <a:srgbClr val="000000"/>
                          </a:solidFill>
                          <a:effectLst/>
                          <a:latin typeface="Calibri" panose="020F0502020204030204" pitchFamily="34" charset="0"/>
                        </a:rPr>
                        <a:t>3560381692</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3074930310"/>
                  </a:ext>
                </a:extLst>
              </a:tr>
            </a:tbl>
          </a:graphicData>
        </a:graphic>
      </p:graphicFrame>
      <p:graphicFrame>
        <p:nvGraphicFramePr>
          <p:cNvPr id="5" name="Chart 4">
            <a:extLst>
              <a:ext uri="{FF2B5EF4-FFF2-40B4-BE49-F238E27FC236}">
                <a16:creationId xmlns:a16="http://schemas.microsoft.com/office/drawing/2014/main" id="{58ADF712-0222-466E-94D6-E3531FC4CDC0}"/>
              </a:ext>
            </a:extLst>
          </p:cNvPr>
          <p:cNvGraphicFramePr>
            <a:graphicFrameLocks/>
          </p:cNvGraphicFramePr>
          <p:nvPr>
            <p:extLst>
              <p:ext uri="{D42A27DB-BD31-4B8C-83A1-F6EECF244321}">
                <p14:modId xmlns:p14="http://schemas.microsoft.com/office/powerpoint/2010/main" val="830540511"/>
              </p:ext>
            </p:extLst>
          </p:nvPr>
        </p:nvGraphicFramePr>
        <p:xfrm>
          <a:off x="5360689" y="1812194"/>
          <a:ext cx="6242317" cy="269304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8DF1D36-2B03-458D-A61F-B1BA19E07ACF}"/>
              </a:ext>
            </a:extLst>
          </p:cNvPr>
          <p:cNvSpPr txBox="1"/>
          <p:nvPr/>
        </p:nvSpPr>
        <p:spPr>
          <a:xfrm>
            <a:off x="833120" y="951915"/>
            <a:ext cx="919480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From the data set, we can obtain the Top </a:t>
            </a:r>
            <a:r>
              <a:rPr lang="en-IN" sz="1800" dirty="0">
                <a:effectLst/>
                <a:latin typeface="Times New Roman" panose="02020603050405020304" pitchFamily="18" charset="0"/>
                <a:ea typeface="Noto Sans CJK SC"/>
                <a:cs typeface="Times New Roman" panose="02020603050405020304" pitchFamily="18" charset="0"/>
              </a:rPr>
              <a:t>10 states with highest number of Cured cases</a:t>
            </a:r>
            <a:endParaRPr lang="en-IN" dirty="0"/>
          </a:p>
        </p:txBody>
      </p:sp>
      <p:sp>
        <p:nvSpPr>
          <p:cNvPr id="7" name="TextBox 6">
            <a:extLst>
              <a:ext uri="{FF2B5EF4-FFF2-40B4-BE49-F238E27FC236}">
                <a16:creationId xmlns:a16="http://schemas.microsoft.com/office/drawing/2014/main" id="{595AC8E2-795C-45F7-B9D6-F7ADB490F796}"/>
              </a:ext>
            </a:extLst>
          </p:cNvPr>
          <p:cNvSpPr txBox="1"/>
          <p:nvPr/>
        </p:nvSpPr>
        <p:spPr>
          <a:xfrm>
            <a:off x="726440" y="4874261"/>
            <a:ext cx="10739120" cy="646331"/>
          </a:xfrm>
          <a:prstGeom prst="rect">
            <a:avLst/>
          </a:prstGeom>
          <a:noFill/>
        </p:spPr>
        <p:txBody>
          <a:bodyPr wrap="square">
            <a:sp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According to the above information Maharashtra is on Top 1 place with 963584102 cured cases</a:t>
            </a: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Odisha is in Top 10th place with 142222495 cured cases.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8538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D003F96-A4DB-49E5-A37C-06B657F91112}"/>
              </a:ext>
            </a:extLst>
          </p:cNvPr>
          <p:cNvGraphicFramePr>
            <a:graphicFrameLocks noGrp="1"/>
          </p:cNvGraphicFramePr>
          <p:nvPr>
            <p:extLst>
              <p:ext uri="{D42A27DB-BD31-4B8C-83A1-F6EECF244321}">
                <p14:modId xmlns:p14="http://schemas.microsoft.com/office/powerpoint/2010/main" val="189675718"/>
              </p:ext>
            </p:extLst>
          </p:nvPr>
        </p:nvGraphicFramePr>
        <p:xfrm>
          <a:off x="355599" y="1992833"/>
          <a:ext cx="5341008" cy="2393950"/>
        </p:xfrm>
        <a:graphic>
          <a:graphicData uri="http://schemas.openxmlformats.org/drawingml/2006/table">
            <a:tbl>
              <a:tblPr/>
              <a:tblGrid>
                <a:gridCol w="2790078">
                  <a:extLst>
                    <a:ext uri="{9D8B030D-6E8A-4147-A177-3AD203B41FA5}">
                      <a16:colId xmlns:a16="http://schemas.microsoft.com/office/drawing/2014/main" val="214581793"/>
                    </a:ext>
                  </a:extLst>
                </a:gridCol>
                <a:gridCol w="2550930">
                  <a:extLst>
                    <a:ext uri="{9D8B030D-6E8A-4147-A177-3AD203B41FA5}">
                      <a16:colId xmlns:a16="http://schemas.microsoft.com/office/drawing/2014/main" val="1173598730"/>
                    </a:ext>
                  </a:extLst>
                </a:gridCol>
              </a:tblGrid>
              <a:tr h="184150">
                <a:tc gridSpan="2">
                  <a:txBody>
                    <a:bodyPr/>
                    <a:lstStyle/>
                    <a:p>
                      <a:pPr algn="l" fontAlgn="ctr"/>
                      <a:r>
                        <a:rPr lang="en-US" sz="1000" b="0" i="0" u="none" strike="noStrike">
                          <a:solidFill>
                            <a:srgbClr val="000000"/>
                          </a:solidFill>
                          <a:effectLst/>
                          <a:latin typeface="Liberation Mono"/>
                        </a:rPr>
                        <a:t>Bottom 10 states with highest number of Cured cases</a:t>
                      </a:r>
                    </a:p>
                  </a:txBody>
                  <a:tcPr marL="6350" marR="6350" marT="6350" marB="0" anchor="ctr">
                    <a:lnL>
                      <a:noFill/>
                    </a:lnL>
                    <a:lnR>
                      <a:noFill/>
                    </a:lnR>
                    <a:lnT>
                      <a:noFill/>
                    </a:lnT>
                    <a:lnB>
                      <a:noFill/>
                    </a:lnB>
                    <a:solidFill>
                      <a:srgbClr val="FFFF00"/>
                    </a:solidFill>
                  </a:tcPr>
                </a:tc>
                <a:tc hMerge="1">
                  <a:txBody>
                    <a:bodyPr/>
                    <a:lstStyle/>
                    <a:p>
                      <a:endParaRPr lang="en-IN"/>
                    </a:p>
                  </a:txBody>
                  <a:tcPr/>
                </a:tc>
                <a:extLst>
                  <a:ext uri="{0D108BD9-81ED-4DB2-BD59-A6C34878D82A}">
                    <a16:rowId xmlns:a16="http://schemas.microsoft.com/office/drawing/2014/main" val="3329148879"/>
                  </a:ext>
                </a:extLst>
              </a:tr>
              <a:tr h="184150">
                <a:tc>
                  <a:txBody>
                    <a:bodyPr/>
                    <a:lstStyle/>
                    <a:p>
                      <a:pPr algn="l" fontAlgn="b"/>
                      <a:r>
                        <a:rPr lang="en-IN" sz="1100" b="1" i="0" u="none" strike="noStrike">
                          <a:solidFill>
                            <a:srgbClr val="000000"/>
                          </a:solidFill>
                          <a:effectLst/>
                          <a:latin typeface="Calibri" panose="020F0502020204030204" pitchFamily="34" charset="0"/>
                        </a:rPr>
                        <a:t>Bottom 10 cured sates</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l" fontAlgn="b"/>
                      <a:r>
                        <a:rPr lang="en-IN" sz="1100" b="1" i="0" u="none" strike="noStrike">
                          <a:solidFill>
                            <a:srgbClr val="000000"/>
                          </a:solidFill>
                          <a:effectLst/>
                          <a:latin typeface="Calibri" panose="020F0502020204030204" pitchFamily="34" charset="0"/>
                        </a:rPr>
                        <a:t>Sum of Cured</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465124546"/>
                  </a:ext>
                </a:extLst>
              </a:tr>
              <a:tr h="184150">
                <a:tc>
                  <a:txBody>
                    <a:bodyPr/>
                    <a:lstStyle/>
                    <a:p>
                      <a:pPr algn="l" fontAlgn="b"/>
                      <a:r>
                        <a:rPr lang="en-IN" sz="1100" b="0" i="0" u="none" strike="noStrike">
                          <a:solidFill>
                            <a:srgbClr val="000000"/>
                          </a:solidFill>
                          <a:effectLst/>
                          <a:latin typeface="Calibri" panose="020F0502020204030204" pitchFamily="34" charset="0"/>
                        </a:rPr>
                        <a:t>Andaman and Nicobar Islands</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1781610</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2269326618"/>
                  </a:ext>
                </a:extLst>
              </a:tr>
              <a:tr h="184150">
                <a:tc>
                  <a:txBody>
                    <a:bodyPr/>
                    <a:lstStyle/>
                    <a:p>
                      <a:pPr algn="l" fontAlgn="b"/>
                      <a:r>
                        <a:rPr lang="en-IN" sz="1100" b="0" i="0" u="none" strike="noStrike">
                          <a:solidFill>
                            <a:srgbClr val="000000"/>
                          </a:solidFill>
                          <a:effectLst/>
                          <a:latin typeface="Calibri" panose="020F0502020204030204" pitchFamily="34" charset="0"/>
                        </a:rPr>
                        <a:t>Bihar****</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1402468</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19068032"/>
                  </a:ext>
                </a:extLst>
              </a:tr>
              <a:tr h="184150">
                <a:tc>
                  <a:txBody>
                    <a:bodyPr/>
                    <a:lstStyle/>
                    <a:p>
                      <a:pPr algn="l" fontAlgn="b"/>
                      <a:r>
                        <a:rPr lang="en-US" sz="1100" b="0" i="0" u="none" strike="noStrike">
                          <a:solidFill>
                            <a:srgbClr val="000000"/>
                          </a:solidFill>
                          <a:effectLst/>
                          <a:latin typeface="Calibri" panose="020F0502020204030204" pitchFamily="34" charset="0"/>
                        </a:rPr>
                        <a:t>Cases being reassigned to states</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414474517"/>
                  </a:ext>
                </a:extLst>
              </a:tr>
              <a:tr h="184150">
                <a:tc>
                  <a:txBody>
                    <a:bodyPr/>
                    <a:lstStyle/>
                    <a:p>
                      <a:pPr algn="l" fontAlgn="b"/>
                      <a:r>
                        <a:rPr lang="en-IN" sz="1100" b="0" i="0" u="none" strike="noStrike">
                          <a:solidFill>
                            <a:srgbClr val="000000"/>
                          </a:solidFill>
                          <a:effectLst/>
                          <a:latin typeface="Calibri" panose="020F0502020204030204" pitchFamily="34" charset="0"/>
                        </a:rPr>
                        <a:t>Dadra and Nagar Haveli</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20352</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127163184"/>
                  </a:ext>
                </a:extLst>
              </a:tr>
              <a:tr h="184150">
                <a:tc>
                  <a:txBody>
                    <a:bodyPr/>
                    <a:lstStyle/>
                    <a:p>
                      <a:pPr algn="l" fontAlgn="b"/>
                      <a:r>
                        <a:rPr lang="en-US" sz="1100" b="0" i="0" u="none" strike="noStrike">
                          <a:solidFill>
                            <a:srgbClr val="000000"/>
                          </a:solidFill>
                          <a:effectLst/>
                          <a:latin typeface="Calibri" panose="020F0502020204030204" pitchFamily="34" charset="0"/>
                        </a:rPr>
                        <a:t>Dadra and Nagar Haveli and Daman and Diu</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1746014</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938059671"/>
                  </a:ext>
                </a:extLst>
              </a:tr>
              <a:tr h="184150">
                <a:tc>
                  <a:txBody>
                    <a:bodyPr/>
                    <a:lstStyle/>
                    <a:p>
                      <a:pPr algn="l" fontAlgn="b"/>
                      <a:r>
                        <a:rPr lang="en-IN" sz="1100" b="0" i="0" u="none" strike="noStrike">
                          <a:solidFill>
                            <a:srgbClr val="000000"/>
                          </a:solidFill>
                          <a:effectLst/>
                          <a:latin typeface="Calibri" panose="020F0502020204030204" pitchFamily="34" charset="0"/>
                        </a:rPr>
                        <a:t>Daman &amp; Diu</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0</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3580825118"/>
                  </a:ext>
                </a:extLst>
              </a:tr>
              <a:tr h="184150">
                <a:tc>
                  <a:txBody>
                    <a:bodyPr/>
                    <a:lstStyle/>
                    <a:p>
                      <a:pPr algn="l" fontAlgn="b"/>
                      <a:r>
                        <a:rPr lang="en-IN" sz="1100" b="0" i="0" u="none" strike="noStrike">
                          <a:solidFill>
                            <a:srgbClr val="000000"/>
                          </a:solidFill>
                          <a:effectLst/>
                          <a:latin typeface="Calibri" panose="020F0502020204030204" pitchFamily="34" charset="0"/>
                        </a:rPr>
                        <a:t>Himanchal Pradesh</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200040</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1650346022"/>
                  </a:ext>
                </a:extLst>
              </a:tr>
              <a:tr h="184150">
                <a:tc>
                  <a:txBody>
                    <a:bodyPr/>
                    <a:lstStyle/>
                    <a:p>
                      <a:pPr algn="l" fontAlgn="b"/>
                      <a:r>
                        <a:rPr lang="en-IN" sz="1100" b="0" i="0" u="none" strike="noStrike">
                          <a:solidFill>
                            <a:srgbClr val="000000"/>
                          </a:solidFill>
                          <a:effectLst/>
                          <a:latin typeface="Calibri" panose="020F0502020204030204" pitchFamily="34" charset="0"/>
                        </a:rPr>
                        <a:t>Lakshadweep</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729839</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3282733455"/>
                  </a:ext>
                </a:extLst>
              </a:tr>
              <a:tr h="184150">
                <a:tc>
                  <a:txBody>
                    <a:bodyPr/>
                    <a:lstStyle/>
                    <a:p>
                      <a:pPr algn="l" fontAlgn="b"/>
                      <a:r>
                        <a:rPr lang="en-IN" sz="1100" b="0" i="0" u="none" strike="noStrike">
                          <a:solidFill>
                            <a:srgbClr val="000000"/>
                          </a:solidFill>
                          <a:effectLst/>
                          <a:latin typeface="Calibri" panose="020F0502020204030204" pitchFamily="34" charset="0"/>
                        </a:rPr>
                        <a:t>Madhya Pradesh***</a:t>
                      </a:r>
                    </a:p>
                  </a:txBody>
                  <a:tcPr marL="6350" marR="6350" marT="6350" marB="0" anchor="b">
                    <a:lnL>
                      <a:noFill/>
                    </a:lnL>
                    <a:lnR>
                      <a:noFill/>
                    </a:lnR>
                    <a:lnT>
                      <a:noFill/>
                    </a:lnT>
                    <a:lnB>
                      <a:noFill/>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780735</a:t>
                      </a:r>
                    </a:p>
                  </a:txBody>
                  <a:tcPr marL="6350" marR="6350" marT="6350" marB="0" anchor="b">
                    <a:lnL>
                      <a:noFill/>
                    </a:lnL>
                    <a:lnR>
                      <a:noFill/>
                    </a:lnR>
                    <a:lnT>
                      <a:noFill/>
                    </a:lnT>
                    <a:lnB>
                      <a:noFill/>
                    </a:lnB>
                    <a:solidFill>
                      <a:srgbClr val="FFD966"/>
                    </a:solidFill>
                  </a:tcPr>
                </a:tc>
                <a:extLst>
                  <a:ext uri="{0D108BD9-81ED-4DB2-BD59-A6C34878D82A}">
                    <a16:rowId xmlns:a16="http://schemas.microsoft.com/office/drawing/2014/main" val="339051336"/>
                  </a:ext>
                </a:extLst>
              </a:tr>
              <a:tr h="184150">
                <a:tc>
                  <a:txBody>
                    <a:bodyPr/>
                    <a:lstStyle/>
                    <a:p>
                      <a:pPr algn="l" fontAlgn="b"/>
                      <a:r>
                        <a:rPr lang="en-IN" sz="1100" b="0" i="0" u="none" strike="noStrike">
                          <a:solidFill>
                            <a:srgbClr val="000000"/>
                          </a:solidFill>
                          <a:effectLst/>
                          <a:latin typeface="Calibri" panose="020F0502020204030204" pitchFamily="34" charset="0"/>
                        </a:rPr>
                        <a:t>Unassigned</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tc>
                  <a:txBody>
                    <a:bodyPr/>
                    <a:lstStyle/>
                    <a:p>
                      <a:pPr algn="r" fontAlgn="b"/>
                      <a:r>
                        <a:rPr lang="en-IN" sz="1100" b="0" i="0" u="none" strike="noStrike">
                          <a:solidFill>
                            <a:srgbClr val="000000"/>
                          </a:solidFill>
                          <a:effectLst/>
                          <a:latin typeface="Calibri" panose="020F0502020204030204" pitchFamily="34" charset="0"/>
                        </a:rPr>
                        <a:t>0</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FFD966"/>
                    </a:solidFill>
                  </a:tcPr>
                </a:tc>
                <a:extLst>
                  <a:ext uri="{0D108BD9-81ED-4DB2-BD59-A6C34878D82A}">
                    <a16:rowId xmlns:a16="http://schemas.microsoft.com/office/drawing/2014/main" val="2546069710"/>
                  </a:ext>
                </a:extLst>
              </a:tr>
              <a:tr h="184150">
                <a:tc>
                  <a:txBody>
                    <a:bodyPr/>
                    <a:lstStyle/>
                    <a:p>
                      <a:pPr algn="l" fontAlgn="b"/>
                      <a:r>
                        <a:rPr lang="en-IN" sz="1100" b="1" i="0" u="none" strike="noStrike">
                          <a:solidFill>
                            <a:srgbClr val="000000"/>
                          </a:solidFill>
                          <a:effectLst/>
                          <a:latin typeface="Calibri" panose="020F0502020204030204" pitchFamily="34" charset="0"/>
                        </a:rPr>
                        <a:t>Grand Total</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tc>
                  <a:txBody>
                    <a:bodyPr/>
                    <a:lstStyle/>
                    <a:p>
                      <a:pPr algn="r" fontAlgn="b"/>
                      <a:r>
                        <a:rPr lang="en-IN" sz="1100" b="1" i="0" u="none" strike="noStrike" dirty="0">
                          <a:solidFill>
                            <a:srgbClr val="000000"/>
                          </a:solidFill>
                          <a:effectLst/>
                          <a:latin typeface="Calibri" panose="020F0502020204030204" pitchFamily="34" charset="0"/>
                        </a:rPr>
                        <a:t>6661058</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826460780"/>
                  </a:ext>
                </a:extLst>
              </a:tr>
            </a:tbl>
          </a:graphicData>
        </a:graphic>
      </p:graphicFrame>
      <p:graphicFrame>
        <p:nvGraphicFramePr>
          <p:cNvPr id="3" name="Chart 2">
            <a:extLst>
              <a:ext uri="{FF2B5EF4-FFF2-40B4-BE49-F238E27FC236}">
                <a16:creationId xmlns:a16="http://schemas.microsoft.com/office/drawing/2014/main" id="{208DD4D5-52CE-496D-941F-D7E819A5283A}"/>
              </a:ext>
            </a:extLst>
          </p:cNvPr>
          <p:cNvGraphicFramePr>
            <a:graphicFrameLocks/>
          </p:cNvGraphicFramePr>
          <p:nvPr>
            <p:extLst>
              <p:ext uri="{D42A27DB-BD31-4B8C-83A1-F6EECF244321}">
                <p14:modId xmlns:p14="http://schemas.microsoft.com/office/powerpoint/2010/main" val="509238113"/>
              </p:ext>
            </p:extLst>
          </p:nvPr>
        </p:nvGraphicFramePr>
        <p:xfrm>
          <a:off x="5696607" y="1992833"/>
          <a:ext cx="5749159" cy="239395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09EA8963-2EEE-41F8-986A-C4DC279D6025}"/>
              </a:ext>
            </a:extLst>
          </p:cNvPr>
          <p:cNvSpPr txBox="1"/>
          <p:nvPr/>
        </p:nvSpPr>
        <p:spPr>
          <a:xfrm>
            <a:off x="640080" y="921435"/>
            <a:ext cx="999744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From the data set, we can obtain the Bottom</a:t>
            </a:r>
            <a:r>
              <a:rPr lang="en-IN" sz="1800" dirty="0">
                <a:effectLst/>
                <a:latin typeface="Times New Roman" panose="02020603050405020304" pitchFamily="18" charset="0"/>
                <a:ea typeface="Noto Sans CJK SC"/>
                <a:cs typeface="Times New Roman" panose="02020603050405020304" pitchFamily="18" charset="0"/>
              </a:rPr>
              <a:t>10 states with highest number of Cured cases</a:t>
            </a:r>
            <a:endParaRPr lang="en-IN" dirty="0"/>
          </a:p>
        </p:txBody>
      </p:sp>
      <p:sp>
        <p:nvSpPr>
          <p:cNvPr id="7" name="TextBox 6">
            <a:extLst>
              <a:ext uri="{FF2B5EF4-FFF2-40B4-BE49-F238E27FC236}">
                <a16:creationId xmlns:a16="http://schemas.microsoft.com/office/drawing/2014/main" id="{835D2D44-E04B-440D-9C08-DF04BB35A976}"/>
              </a:ext>
            </a:extLst>
          </p:cNvPr>
          <p:cNvSpPr txBox="1"/>
          <p:nvPr/>
        </p:nvSpPr>
        <p:spPr>
          <a:xfrm>
            <a:off x="355598" y="4893995"/>
            <a:ext cx="11236961" cy="369332"/>
          </a:xfrm>
          <a:prstGeom prst="rect">
            <a:avLst/>
          </a:prstGeom>
          <a:noFill/>
        </p:spPr>
        <p:txBody>
          <a:bodyPr wrap="square">
            <a:sp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According to the above information, the bottom 10 states with cured cases are shown along with their value.</a:t>
            </a:r>
          </a:p>
        </p:txBody>
      </p:sp>
    </p:spTree>
    <p:extLst>
      <p:ext uri="{BB962C8B-B14F-4D97-AF65-F5344CB8AC3E}">
        <p14:creationId xmlns:p14="http://schemas.microsoft.com/office/powerpoint/2010/main" val="295488522"/>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{54181372-DD8D-4537-808D-BA8C84D2DF45}tf11437505_win32</Template>
  <TotalTime>269</TotalTime>
  <Words>2167</Words>
  <Application>Microsoft Office PowerPoint</Application>
  <PresentationFormat>Widescreen</PresentationFormat>
  <Paragraphs>850</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Georgia Pro Cond Light</vt:lpstr>
      <vt:lpstr>Liberation Mono</vt:lpstr>
      <vt:lpstr>Liberation Serif</vt:lpstr>
      <vt:lpstr>Speak Pro</vt:lpstr>
      <vt:lpstr>Times New Roman</vt:lpstr>
      <vt:lpstr>Wingdings</vt:lpstr>
      <vt:lpstr>RetrospectVTI</vt:lpstr>
      <vt:lpstr>Statistical analysis on Covid 19</vt:lpstr>
      <vt:lpstr>Statistical analysis on Covid 19</vt:lpstr>
      <vt:lpstr>PowerPoint Presentation</vt:lpstr>
      <vt:lpstr>PowerPoint Presentation</vt:lpstr>
      <vt:lpstr>Acknowledgement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analysis on Covid 19</dc:title>
  <dc:creator>shaziya sherin</dc:creator>
  <cp:lastModifiedBy>shaziya sherin</cp:lastModifiedBy>
  <cp:revision>6</cp:revision>
  <dcterms:created xsi:type="dcterms:W3CDTF">2021-08-25T12:03:57Z</dcterms:created>
  <dcterms:modified xsi:type="dcterms:W3CDTF">2021-08-25T16:44:00Z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